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3"/>
  </p:notesMasterIdLst>
  <p:sldIdLst>
    <p:sldId id="256" r:id="rId2"/>
    <p:sldId id="262" r:id="rId3"/>
    <p:sldId id="260" r:id="rId4"/>
    <p:sldId id="278" r:id="rId5"/>
    <p:sldId id="305" r:id="rId6"/>
    <p:sldId id="273" r:id="rId7"/>
    <p:sldId id="308" r:id="rId8"/>
    <p:sldId id="309" r:id="rId9"/>
    <p:sldId id="306" r:id="rId10"/>
    <p:sldId id="316" r:id="rId11"/>
    <p:sldId id="317" r:id="rId12"/>
    <p:sldId id="318" r:id="rId13"/>
    <p:sldId id="307" r:id="rId14"/>
    <p:sldId id="311" r:id="rId15"/>
    <p:sldId id="257" r:id="rId16"/>
    <p:sldId id="310" r:id="rId17"/>
    <p:sldId id="312" r:id="rId18"/>
    <p:sldId id="313" r:id="rId19"/>
    <p:sldId id="314" r:id="rId20"/>
    <p:sldId id="261" r:id="rId21"/>
    <p:sldId id="284" r:id="rId22"/>
  </p:sldIdLst>
  <p:sldSz cx="9144000" cy="5143500" type="screen16x9"/>
  <p:notesSz cx="6858000" cy="9144000"/>
  <p:embeddedFontLst>
    <p:embeddedFont>
      <p:font typeface="Barlow Semi Condensed" panose="00000506000000000000" pitchFamily="2" charset="0"/>
      <p:regular r:id="rId24"/>
      <p:bold r:id="rId25"/>
      <p:italic r:id="rId26"/>
      <p:boldItalic r:id="rId27"/>
    </p:embeddedFont>
    <p:embeddedFont>
      <p:font typeface="Barlow Semi Condensed Medium" panose="00000606000000000000" pitchFamily="2" charset="0"/>
      <p:regular r:id="rId28"/>
      <p:bold r:id="rId29"/>
      <p:italic r:id="rId30"/>
      <p:boldItalic r:id="rId31"/>
    </p:embeddedFont>
    <p:embeddedFont>
      <p:font typeface="Fjalla One" panose="02000506040000020004" pitchFamily="2"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E730EE-0543-DE93-6C25-CE723DBA7FB2}" v="127" dt="2024-11-19T18:10:01.452"/>
    <p1510:client id="{2C2C27AA-8305-9646-8C52-1FD9FBA78949}" v="43" dt="2024-11-19T11:59:24.772"/>
    <p1510:client id="{3EA9FF1E-9ACD-360F-48DD-0CCEB7D8C502}" v="1" dt="2024-11-19T18:00:30.121"/>
    <p1510:client id="{A312EB6D-A2B3-4153-BEE0-5D45C48E0C97}" v="1" dt="2024-11-20T00:56:51.923"/>
  </p1510:revLst>
</p1510:revInfo>
</file>

<file path=ppt/tableStyles.xml><?xml version="1.0" encoding="utf-8"?>
<a:tblStyleLst xmlns:a="http://schemas.openxmlformats.org/drawingml/2006/main" def="{15AFF37D-3FB0-453C-81A5-BA6EC9E25393}">
  <a:tblStyle styleId="{15AFF37D-3FB0-453C-81A5-BA6EC9E253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861" autoAdjust="0"/>
  </p:normalViewPr>
  <p:slideViewPr>
    <p:cSldViewPr snapToGrid="0">
      <p:cViewPr varScale="1">
        <p:scale>
          <a:sx n="80" d="100"/>
          <a:sy n="80" d="100"/>
        </p:scale>
        <p:origin x="152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31T07:34:46.783"/>
    </inkml:context>
    <inkml:brush xml:id="br0">
      <inkml:brushProperty name="width" value="0.05" units="cm"/>
      <inkml:brushProperty name="height" value="0.05" units="cm"/>
      <inkml:brushProperty name="color" value="#E71224"/>
    </inkml:brush>
  </inkml:definitions>
  <inkml:trace contextRef="#ctx0" brushRef="#br0">46 59 24575,'0'9'0,"2"0"0,-1 1 0,1-1 0,5 13 0,-6-18 0,0 0 0,0 0 0,1-1 0,-1 1 0,1 0 0,0-1 0,0 0 0,0 1 0,1-1 0,-1 0 0,1 0 0,5 4 0,-7-6 0,-1-1 0,1 0 0,0 0 0,0 0 0,-1 0 0,1 0 0,0 0 0,-1 0 0,1-1 0,0 1 0,-1 0 0,1 0 0,0 0 0,-1-1 0,1 1 0,-1 0 0,1-1 0,0 1 0,-1-1 0,1 1 0,-1 0 0,1-1 0,-1 1 0,1-1 0,-1 1 0,1-1 0,-1 0 0,0 1 0,1-1 0,-1 1 0,0-1 0,0 0 0,1 1 0,-1-1 0,0 0 0,0 1 0,0-1 0,0 0 0,0 1 0,0-1 0,0 0 0,0 1 0,0-1 0,0 0 0,0-1 0,-1-33 0,-14 18 0,15 17 0,0-1 0,0 1 0,-1 0 0,1 0 0,0-1 0,0 1 0,0 0 0,0 0 0,-1 0 0,1-1 0,0 1 0,0 0 0,-1 0 0,1 0 0,0 0 0,0 0 0,-1-1 0,1 1 0,0 0 0,0 0 0,-1 0 0,1 0 0,0 0 0,0 0 0,-1 0 0,1 0 0,0 0 0,-1 0 0,1 0 0,0 0 0,0 0 0,-1 0 0,1 0 0,0 0 0,-1 0 0,1 1 0,0-1 0,0 0 0,-1 0 0,1 0 0,0 0 0,0 0 0,0 1 0,-1-1 0,1 0 0,0 0 0,0 0 0,0 1 0,-1-1 0,1 0 0,0 0 0,0 1 0,0-1 0,0 0 0,0 0 0,0 1 0,0-1 0,0 0 0,-1 1 0,1-1 0,0 0 0,0 0 0,0 1 0,0-1 0,0 0 0,1 1 0,-1 0 0,0-1 0,0 0 0,0 1 0,0-1 0,0 1 0,0-1 0,0 1 0,0-1 0,1 1 0,-1-1 0,0 1 0,0-1 0,0 1 0,1-1 0,-1 0 0,0 1 0,1-1 0,-1 1 0,0-1 0,1 0 0,-1 0 0,1 1 0,-1-1 0,0 0 0,1 1 0,-1-1 0,1 0 0,-1 0 0,1 0 0,-1 0 0,1 1 0,-1-1 0,1 0 0,-1 0 0,1 0 0,-1 0 0,1 0 0,-1 0 0,1 0 0,-1 0 0,1-1 0,-1 1 0,1 0 0,-1 0 0,0 0 0,1 0 0,-1-1 0,1 1 0,-1 0 0,1 0 0,-1-1 0,0 1 0,1 0 0,-1-1 0,0 1 0,1 0 0,-1-1 0,0 1 0,1-1 0,-1 0 0,3-1 0,-1 1 0,1-2 0,-1 1 0,0 0 0,0 0 0,1-1 0,-2 1 0,1-1 0,2-2 0,-3-1 0,0 1 0,-1-1 0,1 0 0,-1 1 0,0-1 0,0 1 0,-1-1 0,-1-5 0,2 10 0,0 0 0,0 1 0,0-1 0,0 0 0,0 0 0,0 0 0,0 0 0,-1 0 0,1 0 0,0 1 0,-1-1 0,1 0 0,0 0 0,-1 0 0,1 1 0,-1-1 0,0 0 0,1 1 0,-1-1 0,1 0 0,-1 1 0,0-1 0,1 1 0,-1-1 0,0 1 0,0-1 0,0 1 0,1-1 0,-1 1 0,0 0 0,0 0 0,0-1 0,0 1 0,1 0 0,-1 0 0,0 0 0,0 0 0,0 0 0,0 0 0,0 0 0,0 0 0,0 0 0,1 1 0,-1-1 0,0 0 0,0 0 0,0 1 0,0-1 0,1 1 0,-1-1 0,0 1 0,0-1 0,1 1 0,-1-1 0,0 1 0,1-1 0,-1 1 0,0 1 0,-1 0 0,0 1 0,0-1 0,0 1 0,1 0 0,-1 0 0,1 0 0,-1 0 0,1 0 0,0 0 0,0 0 0,1 0 0,-1 1 0,1-1 0,-1 6 0,1-8 0,0 0 0,0 0 0,-1 0 0,1 0 0,0 0 0,0 0 0,0 0 0,0 0 0,1 1 0,-1-1 0,0 0 0,0 0 0,1 0 0,-1 0 0,0 0 0,1 0 0,-1 0 0,1 0 0,0 0 0,-1 0 0,1 0 0,0-1 0,-1 1 0,1 0 0,0 0 0,0-1 0,0 1 0,0 0 0,0-1 0,-1 1 0,1-1 0,0 1 0,0-1 0,1 1 0,-1-1 0,0 0 0,0 1 0,0-1 0,0 0 0,0 0 0,0 0 0,0 0 0,0 0 0,3 0 0,-5-1 0,0 1 0,0 0 0,0 0 0,0 0 0,0-1 0,0 1 0,1 0 0,-1-1 0,0 1 0,0 0 0,0-1 0,1 1 0,-1-1 0,0 0 0,1 1 0,-1-1 0,0 0 0,1 1 0,-1-1 0,1 0 0,-1 1 0,1-1 0,-1 0 0,1 0 0,0 0 0,-1 0 0,1 1 0,0-1 0,0 0 0,0 0 0,0 0 0,-1 0 0,1 0 0,0 0 0,0 1 0,1-1 0,-1 0 0,0 0 0,0-1 0,-2 7 0,0 1 0,0-1 0,1 1 0,0-1 0,0 1 0,0 0 0,1-1 0,0 11 0,0-14 0,0 0 0,0 0 0,0-1 0,0 1 0,1 0 0,-1 0 0,1 0 0,-1-1 0,1 1 0,0 0 0,0-1 0,0 1 0,1 2 0,-1-4 0,-1 1 0,1-1 0,0 1 0,0-1 0,-1 0 0,1 1 0,0-1 0,0 0 0,0 1 0,0-1 0,-1 0 0,1 0 0,0 0 0,0 0 0,0 0 0,0 0 0,0 0 0,-1 0 0,1 0 0,0 0 0,0 0 0,0-1 0,0 1 0,-1 0 0,1-1 0,0 1 0,0 0 0,0-1 0,0 0 0,1-1 0,0 1 0,0 0 0,0-1 0,-1 1 0,1-1 0,0 0 0,-1 1 0,0-1 0,1 0 0,-1 0 0,0 0 0,0 0 0,0 0 0,0 0 0,0-1 0,-1 1 0,1 0 0,-1 0 0,1 0 0,-1-1 0,0 1 0,0 0 0,0-1 0,0 1 0,0 0 0,-1 0 0,0-5 0,1 6 0,-1-1 0,1 0 0,-1 1 0,1-1 0,-1 1 0,0-1 0,1 0 0,-1 1 0,0 0 0,0-1 0,0 1 0,0-1 0,0 1 0,-1 0 0,1 0 0,0 0 0,0 0 0,-1 0 0,1 0 0,-1 0 0,1 0 0,-1 0 0,1 1 0,-1-1 0,1 1 0,-1-1 0,0 1 0,1 0 0,-1-1 0,0 1 0,1 0 0,-1 0 0,0 0 0,0 0 0,1 1 0,-1-1 0,-2 1 0,2-1 0,1 1 0,-1-1 0,1 1 0,-1 0 0,1 0 0,-1-1 0,1 1 0,-1 0 0,1 0 0,0 1 0,-1-1 0,1 0 0,0 0 0,0 1 0,0-1 0,0 0 0,0 1 0,0-1 0,0 1 0,1 0 0,-1-1 0,0 1 0,1-1 0,0 1 0,-1 0 0,1-1 0,0 1 0,0 0 0,-1 0 0,2-1 0,-1 1 0,0 0 0,0-1 0,0 1 0,2 3 0,-2-2 0,1-1 0,0 1 0,0 0 0,0 0 0,0-1 0,0 1 0,1-1 0,-1 1 0,1-1 0,0 1 0,-1-1 0,1 0 0,0 0 0,1 0 0,-1 0 0,0 0 0,0 0 0,1-1 0,-1 1 0,6 1 0,-5-2 0,-1 0 0,1-1 0,0 1 0,0-1 0,-1 0 0,1 0 0,0 0 0,0 0 0,-1 0 0,1 0 0,0-1 0,0 0 0,-1 1 0,1-1 0,0 0 0,-1 0 0,1 0 0,-1-1 0,0 1 0,1-1 0,-1 1 0,0-1 0,0 0 0,0 0 0,0 0 0,0 0 0,0 0 0,0 0 0,-1 0 0,1-1 0,-1 1 0,0-1 0,0 1 0,2-6 0,-2 6 0,0-1 0,0 1 0,-1-1 0,1 1 0,-1-1 0,0 1 0,0-1 0,0 1 0,0-1 0,0 1 0,0-1 0,0 1 0,-1-1 0,0 1 0,1 0 0,-1-1 0,0 1 0,0-1 0,0 1 0,0 0 0,-1 0 0,1 0 0,-1 0 0,1 0 0,-1 0 0,0 0 0,0 0 0,0 1 0,1-1 0,-2 1 0,1-1 0,0 1 0,0 0 0,0 0 0,-1 0 0,1 0 0,-4-1 0,-1 0 0,-1 1 0,0-1 0,1 2 0,-1-1 0,0 1 0,1 0 0,-1 1 0,0 0 0,1 0 0,-9 2 0,14-2 0,0-1 0,0 1 0,0-1 0,0 1 0,1 0 0,-1 0 0,0 0 0,0 0 0,1 0 0,-1 0 0,1 1 0,-1-1 0,1 0 0,-1 1 0,1-1 0,0 1 0,0 0 0,0-1 0,0 1 0,0 0 0,0-1 0,0 1 0,1 0 0,-1 0 0,0 0 0,1 0 0,0 0 0,-1 0 0,1 0 0,0 0 0,0 0 0,0 0 0,0 0 0,1 0 0,-1 0 0,0 0 0,1 0 0,-1-1 0,1 1 0,0 0 0,0 0 0,0 0 0,1 1 0,-1-1 0,0 1 0,0-1 0,0 0 0,0 0 0,1-1 0,-1 1 0,1 0 0,-1 0 0,1-1 0,0 1 0,0-1 0,0 1 0,0-1 0,0 0 0,0 0 0,0 0 0,0 0 0,0 0 0,0 0 0,1-1 0,-1 1 0,0-1 0,1 1 0,-1-1 0,0 0 0,1 0 0,-1 0 0,0 0 0,1 0 0,-1-1 0,0 1 0,0-1 0,1 1 0,-1-1 0,0 0 0,0 0 0,0 0 0,0 0 0,0 0 0,0-1 0,0 1 0,0 0 0,0-1 0,-1 0 0,1 1 0,0-1 0,-1 0 0,0 0 0,1 0 0,-1 0 0,0 0 0,0 0 0,0 0 0,0 0 0,0-1 0,-1 1 0,1 0 0,-1 0 0,1-1 0,-1 1 0,0 0 0,0-1 0,0-2 0,-1 1 0,0 0 0,0-1 0,0 1 0,0 0 0,-1 0 0,1 0 0,-1 0 0,0 0 0,0 0 0,-5-6 0,6 9 0,1 1 0,0-1 0,-1 0 0,1 0 0,-1 1 0,1-1 0,-1 0 0,0 1 0,1-1 0,-1 1 0,1-1 0,-1 1 0,0-1 0,0 1 0,1-1 0,-1 1 0,0 0 0,0-1 0,1 1 0,-1 0 0,0 0 0,0-1 0,0 1 0,0 0 0,1 0 0,-1 0 0,0 0 0,0 0 0,0 0 0,0 0 0,0 1 0,1-1 0,-1 0 0,0 0 0,0 1 0,0-1 0,1 0 0,-1 1 0,0-1 0,0 1 0,1-1 0,-1 1 0,0-1 0,1 1 0,-1-1 0,1 1 0,-1 0 0,1-1 0,-1 1 0,1 0 0,-1 0 0,1-1 0,0 1 0,-1 0 0,1 0 0,0 0 0,0-1 0,-1 3 0,0-2 0,1 0 0,-1 0 0,0 1 0,1-1 0,-1 0 0,1 1 0,-1-1 0,1 0 0,-1 1 0,1-1 0,0 1 0,0-1 0,0 0 0,0 1 0,0-1 0,0 1 0,0-1 0,0 1 0,1-1 0,-1 0 0,0 1 0,1-1 0,0 0 0,-1 1 0,1-1 0,-1 0 0,1 0 0,0 1 0,0-1 0,0 0 0,0 0 0,0 0 0,0 0 0,0 0 0,0 0 0,0-1 0,0 1 0,1 0 0,-1 0 0,0-1 0,1 1 0,-1-1 0,0 1 0,1-1 0,-1 0 0,0 1 0,3-1 0,-2 0 0,-1 0 0,1 0 0,0 0 0,0 0 0,-1 0 0,1-1 0,0 1 0,-1 0 0,1-1 0,0 0 0,-1 1 0,1-1 0,0 0 0,-1 0 0,1 0 0,-1 0 0,0 0 0,1 0 0,-1 0 0,0 0 0,0 0 0,1-1 0,-1 1 0,0-1 0,0 1 0,-1-1 0,1 1 0,0-1 0,0 1 0,-1-1 0,1 0 0,-1 1 0,1-1 0,-1 0 0,0 0 0,0 1 0,0-1 0,0-3 0,0 4 0,1 1 0,-1-1 0,0 0 0,0 0 0,0 0 0,0 1 0,0-1 0,0 0 0,0 0 0,0 0 0,0 1 0,-1-1 0,1 0 0,0 0 0,0 1 0,-1-1 0,1 0 0,-1 1 0,1-1 0,0 0 0,-1 1 0,1-1 0,-1 0 0,1 1 0,-1-1 0,0 1 0,1-1 0,-1 1 0,0-1 0,1 1 0,-1 0 0,0-1 0,1 1 0,-1 0 0,0 0 0,0-1 0,1 1 0,-1 0 0,0 0 0,0 0 0,0 0 0,1 0 0,-1 0 0,0 0 0,0 0 0,0 0 0,1 0 0,-2 1 0,0 0 0,0-1 0,0 1 0,0 0 0,1 0 0,-1 1 0,0-1 0,1 0 0,-1 1 0,1-1 0,0 0 0,-1 1 0,1 0 0,0-1 0,0 1 0,0 0 0,0-1 0,0 1 0,0 0 0,0 2 0,0-1-24,1-1-1,-1 0 1,1 1 0,0-1-1,0 0 1,0 1 0,0-1-1,0 1 1,1-1-1,-1 0 1,1 1 0,-1-1-1,1 0 1,0 1 0,0-1-1,0 0 1,0 0-1,0 0 1,1 0 0,-1 0-1,0 0 1,1 0 0,0-1-1,-1 1 1,1 0-1,0-1 1,0 1 0,0-1-1,0 0 1,0 0-1,0 1 1,0-1 0,1-1-1,-1 1 1,0 0 0,1 0-1,-1-1 1,0 0-1,1 1 1,-1-1 0,0 0-1,1 0 1,-1 0 0,1 0-1,-1-1 1,0 1-1,1-1 1,-1 1 0,0-1-1,0 0 1,1 0-1,-1 0 1,0 0 0,0 0-1,3-3 1,5-5-6802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Hi Prof, we will be presenting to you our project on Side-Channel attack using simple power analysis on RSA Algorithm.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However, the research paper did manage to find an exploit.</a:t>
            </a:r>
          </a:p>
          <a:p>
            <a:pPr marL="0" indent="0">
              <a:buNone/>
            </a:pPr>
            <a:endParaRPr lang="en-US"/>
          </a:p>
          <a:p>
            <a:pPr marL="0" indent="0">
              <a:buNone/>
            </a:pPr>
            <a:r>
              <a:rPr lang="en-US"/>
              <a:t>After locating each Region of Interest, the segments that represent one bit, they then overlay the Regions of Interests together</a:t>
            </a:r>
          </a:p>
        </p:txBody>
      </p:sp>
    </p:spTree>
    <p:extLst>
      <p:ext uri="{BB962C8B-B14F-4D97-AF65-F5344CB8AC3E}">
        <p14:creationId xmlns:p14="http://schemas.microsoft.com/office/powerpoint/2010/main" val="4110970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However, the research paper did manage to find an exploit.</a:t>
            </a:r>
          </a:p>
          <a:p>
            <a:pPr marL="0" indent="0">
              <a:buNone/>
            </a:pPr>
            <a:endParaRPr lang="en-US"/>
          </a:p>
          <a:p>
            <a:pPr marL="0" indent="0">
              <a:buNone/>
            </a:pPr>
            <a:r>
              <a:rPr lang="en-US"/>
              <a:t>After locating each Region of Interest, the segments that represent one bit, they then overlay the Regions of Interests together</a:t>
            </a:r>
          </a:p>
        </p:txBody>
      </p:sp>
    </p:spTree>
    <p:extLst>
      <p:ext uri="{BB962C8B-B14F-4D97-AF65-F5344CB8AC3E}">
        <p14:creationId xmlns:p14="http://schemas.microsoft.com/office/powerpoint/2010/main" val="4081237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However, the research paper did manage to find an exploit.</a:t>
            </a:r>
          </a:p>
          <a:p>
            <a:pPr marL="0" indent="0">
              <a:buNone/>
            </a:pPr>
            <a:endParaRPr lang="en-US"/>
          </a:p>
          <a:p>
            <a:pPr marL="0" indent="0">
              <a:buNone/>
            </a:pPr>
            <a:r>
              <a:rPr lang="en-US"/>
              <a:t>After locating each Region of Interest, the segments that represent one bit, they then overlay the Regions of Interests together</a:t>
            </a:r>
          </a:p>
        </p:txBody>
      </p:sp>
    </p:spTree>
    <p:extLst>
      <p:ext uri="{BB962C8B-B14F-4D97-AF65-F5344CB8AC3E}">
        <p14:creationId xmlns:p14="http://schemas.microsoft.com/office/powerpoint/2010/main" val="424293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Something else that we would like to add would be a quick review of </a:t>
            </a:r>
            <a:r>
              <a:rPr lang="en-US" err="1"/>
              <a:t>Libgcrypt's</a:t>
            </a:r>
            <a:r>
              <a:rPr lang="en-US"/>
              <a:t> RSA Implementation and how it was vulnerable to SPA.</a:t>
            </a:r>
            <a:endParaRPr lang="en-SG"/>
          </a:p>
        </p:txBody>
      </p:sp>
    </p:spTree>
    <p:extLst>
      <p:ext uri="{BB962C8B-B14F-4D97-AF65-F5344CB8AC3E}">
        <p14:creationId xmlns:p14="http://schemas.microsoft.com/office/powerpoint/2010/main" val="1037994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For </a:t>
            </a:r>
            <a:r>
              <a:rPr lang="en-US" err="1"/>
              <a:t>Libgcrypt's</a:t>
            </a:r>
            <a:r>
              <a:rPr lang="en-US"/>
              <a:t> implementation of the traditional RSA implementation, it uses a masking technique. </a:t>
            </a:r>
          </a:p>
          <a:p>
            <a:pPr>
              <a:buNone/>
            </a:pPr>
            <a:r>
              <a:rPr lang="en-US"/>
              <a:t>Regardless of bit value, it will always do square and multiplication, storing results of squaring only and square &amp; multiply.</a:t>
            </a:r>
          </a:p>
          <a:p>
            <a:pPr marL="0" indent="0">
              <a:buNone/>
            </a:pPr>
            <a:endParaRPr lang="en-US"/>
          </a:p>
        </p:txBody>
      </p:sp>
    </p:spTree>
    <p:extLst>
      <p:ext uri="{BB962C8B-B14F-4D97-AF65-F5344CB8AC3E}">
        <p14:creationId xmlns:p14="http://schemas.microsoft.com/office/powerpoint/2010/main" val="361364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It then calls a function which will determine which value to take</a:t>
            </a:r>
          </a:p>
          <a:p>
            <a:pPr marL="0" indent="0">
              <a:buNone/>
            </a:pP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This resolves the timing issue and causes the segments to all be of roughly equal lengths.</a:t>
            </a:r>
            <a:endParaRPr lang="en-SG"/>
          </a:p>
        </p:txBody>
      </p:sp>
    </p:spTree>
    <p:extLst>
      <p:ext uri="{BB962C8B-B14F-4D97-AF65-F5344CB8AC3E}">
        <p14:creationId xmlns:p14="http://schemas.microsoft.com/office/powerpoint/2010/main" val="1587045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However, the research paper did manage to find an exploit.</a:t>
            </a:r>
          </a:p>
          <a:p>
            <a:pPr marL="0" indent="0">
              <a:buNone/>
            </a:pPr>
            <a:endParaRPr lang="en-US"/>
          </a:p>
          <a:p>
            <a:pPr marL="0" indent="0">
              <a:buNone/>
            </a:pPr>
            <a:r>
              <a:rPr lang="en-US"/>
              <a:t>After locating each Region of Interest, the segments that represent one bit, they then overlay the Regions of Interests together</a:t>
            </a:r>
          </a:p>
        </p:txBody>
      </p:sp>
    </p:spTree>
    <p:extLst>
      <p:ext uri="{BB962C8B-B14F-4D97-AF65-F5344CB8AC3E}">
        <p14:creationId xmlns:p14="http://schemas.microsoft.com/office/powerpoint/2010/main" val="1839863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184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7151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t>This is the table of content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t>------------------------------------------------------------------------------------------------------------------------------------------------------------------------------------------------------</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Firstly, we will be touching on the project overview to explain the purpose of this project.</a:t>
            </a:r>
          </a:p>
          <a:p>
            <a:pPr marL="0" lvl="0" indent="0" algn="l" rtl="0">
              <a:spcBef>
                <a:spcPts val="0"/>
              </a:spcBef>
              <a:spcAft>
                <a:spcPts val="0"/>
              </a:spcAft>
              <a:buNone/>
            </a:pPr>
            <a:r>
              <a:rPr lang="en-SG" dirty="0"/>
              <a:t>Secondly, we will be talking about the implementation of SPA using Arduino.</a:t>
            </a:r>
          </a:p>
          <a:p>
            <a:pPr marL="0" lvl="0" indent="0" algn="l" rtl="0">
              <a:spcBef>
                <a:spcPts val="0"/>
              </a:spcBef>
              <a:spcAft>
                <a:spcPts val="0"/>
              </a:spcAft>
              <a:buNone/>
            </a:pPr>
            <a:r>
              <a:rPr lang="en-SG" dirty="0"/>
              <a:t>Thirdly, we will showcase the code that made this experiment possible.</a:t>
            </a:r>
          </a:p>
          <a:p>
            <a:pPr marL="0" lvl="0" indent="0" algn="l" rtl="0">
              <a:spcBef>
                <a:spcPts val="0"/>
              </a:spcBef>
              <a:spcAft>
                <a:spcPts val="0"/>
              </a:spcAft>
              <a:buNone/>
            </a:pPr>
            <a:r>
              <a:rPr lang="en-SG" dirty="0"/>
              <a:t>Last but not least, we will be reviewing about </a:t>
            </a:r>
            <a:r>
              <a:rPr lang="en-SG" dirty="0" err="1"/>
              <a:t>Libgcrypt</a:t>
            </a:r>
            <a:r>
              <a:rPr lang="en-SG" dirty="0"/>
              <a:t> RSA Implementation.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With regards to the limitations, </a:t>
            </a:r>
          </a:p>
          <a:p>
            <a:pPr marL="0" lvl="0" indent="0" algn="l" rtl="0">
              <a:spcBef>
                <a:spcPts val="0"/>
              </a:spcBef>
              <a:spcAft>
                <a:spcPts val="0"/>
              </a:spcAft>
              <a:buNone/>
            </a:pPr>
            <a:endParaRPr lang="en-SG"/>
          </a:p>
          <a:p>
            <a:pPr marL="0" lvl="0" indent="0" algn="l" rtl="0">
              <a:spcBef>
                <a:spcPts val="0"/>
              </a:spcBef>
              <a:spcAft>
                <a:spcPts val="0"/>
              </a:spcAft>
              <a:buNone/>
            </a:pPr>
            <a:r>
              <a:rPr lang="en-SG"/>
              <a:t>On the circuit board there are things like capacitors which will influence the power trace like the charging and discharging of it.</a:t>
            </a:r>
          </a:p>
          <a:p>
            <a:pPr marL="0" lvl="0" indent="0" algn="l" rtl="0">
              <a:spcBef>
                <a:spcPts val="0"/>
              </a:spcBef>
              <a:spcAft>
                <a:spcPts val="0"/>
              </a:spcAft>
              <a:buNone/>
            </a:pPr>
            <a:r>
              <a:rPr lang="en-US"/>
              <a:t>When the traces gets longer, we need to increase the timescale to fit the power trace onto the display of the oscilloscope. However, increasing the timescale will reduce the accuracy of the power trace.</a:t>
            </a:r>
          </a:p>
          <a:p>
            <a:pPr marL="0" lvl="0" indent="0" algn="l" rtl="0">
              <a:spcBef>
                <a:spcPts val="0"/>
              </a:spcBef>
              <a:spcAft>
                <a:spcPts val="0"/>
              </a:spcAft>
              <a:buNone/>
            </a:pPr>
            <a:r>
              <a:rPr lang="en-US"/>
              <a:t>Thus, the dips in the voltage can sometimes not be as obvious as the others.</a:t>
            </a:r>
          </a:p>
          <a:p>
            <a:pPr marL="0" indent="0">
              <a:buNone/>
            </a:pPr>
            <a:r>
              <a:rPr lang="en-SG"/>
              <a:t>------------------------------------------------------------------------------------------------------------------------------------------------------------------------------------------------------------------</a:t>
            </a:r>
          </a:p>
          <a:p>
            <a:pPr marL="0" indent="0">
              <a:buNone/>
            </a:pPr>
            <a:endParaRPr lang="en-SG"/>
          </a:p>
          <a:p>
            <a:pPr>
              <a:buNone/>
            </a:pPr>
            <a:r>
              <a:rPr lang="en-SG"/>
              <a:t>As traces get longer, we would need to increase the timescale to fit the power trace onto the display of the oscilloscope. </a:t>
            </a:r>
          </a:p>
          <a:p>
            <a:pPr>
              <a:buNone/>
            </a:pPr>
            <a:r>
              <a:rPr lang="en-SG"/>
              <a:t>However, if we increase the timescale, it reduces the accuracy of the power trace. Thus, dips in voltage can sometimes not be as pronounced, leading to traces like these (show the big d)</a:t>
            </a:r>
          </a:p>
          <a:p>
            <a:pPr marL="0" indent="0">
              <a:buNone/>
            </a:pPr>
            <a:br>
              <a:rPr lang="en-US"/>
            </a:b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RSA is a widely used public-key cryptosystem that relies on the mathematical difficulty of factoring large prime numbers. While RSA is relatively secure, it can still be vulnerable to various forms of attack like side-channel attacks. Hence, we want to see how we can attack RSA by </a:t>
            </a:r>
            <a:r>
              <a:rPr lang="en-SG" dirty="0" err="1"/>
              <a:t>analyzing</a:t>
            </a:r>
            <a:r>
              <a:rPr lang="en-SG" dirty="0"/>
              <a:t> the power consumption during cryptographic operations.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9"/>
        <p:cNvGrpSpPr/>
        <p:nvPr/>
      </p:nvGrpSpPr>
      <p:grpSpPr>
        <a:xfrm>
          <a:off x="0" y="0"/>
          <a:ext cx="0" cy="0"/>
          <a:chOff x="0" y="0"/>
          <a:chExt cx="0" cy="0"/>
        </a:xfrm>
      </p:grpSpPr>
      <p:sp>
        <p:nvSpPr>
          <p:cNvPr id="3210" name="Google Shape;3210;g8714a43093_3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1" name="Google Shape;3211;g8714a43093_3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SG" dirty="0"/>
              <a:t>As we know that encryption works by </a:t>
            </a:r>
            <a:r>
              <a:rPr lang="en-SG"/>
              <a:t>modulo </a:t>
            </a:r>
            <a:r>
              <a:rPr lang="en-SG" dirty="0"/>
              <a:t>exponentiation, we take the message to the power of the private key and modulo n it.</a:t>
            </a:r>
            <a:br>
              <a:rPr lang="en-SG" dirty="0"/>
            </a:br>
            <a:endParaRPr lang="en-SG"/>
          </a:p>
          <a:p>
            <a:pPr marL="0" indent="0">
              <a:buNone/>
            </a:pPr>
            <a:r>
              <a:rPr lang="en-SG" dirty="0"/>
              <a:t>The picture on the left is the pseudocode </a:t>
            </a:r>
            <a:r>
              <a:rPr lang="en-SG"/>
              <a:t>for modulo exponentiation </a:t>
            </a:r>
            <a:r>
              <a:rPr lang="en-SG" dirty="0"/>
              <a:t>using the square and multiply algorithm.</a:t>
            </a:r>
            <a:endParaRPr lang="en-SG"/>
          </a:p>
          <a:p>
            <a:pPr marL="0" indent="0">
              <a:buNone/>
            </a:pPr>
            <a:r>
              <a:rPr lang="en-SG" dirty="0"/>
              <a:t>The picture on the right shows the difference in the time taken when doing the different </a:t>
            </a:r>
            <a:r>
              <a:rPr lang="en-SG"/>
              <a:t>basic </a:t>
            </a:r>
            <a:r>
              <a:rPr lang="en-SG" dirty="0"/>
              <a:t>operations</a:t>
            </a:r>
            <a:r>
              <a:rPr lang="en-SG"/>
              <a:t> on Arduino</a:t>
            </a:r>
            <a:r>
              <a:rPr lang="en-SG" dirty="0"/>
              <a:t>.</a:t>
            </a:r>
            <a:endParaRPr lang="en-SG"/>
          </a:p>
          <a:p>
            <a:pPr marL="0" lvl="0" indent="0" algn="l" rtl="0">
              <a:spcBef>
                <a:spcPts val="0"/>
              </a:spcBef>
              <a:spcAft>
                <a:spcPts val="0"/>
              </a:spcAft>
              <a:buNone/>
            </a:pPr>
            <a:r>
              <a:rPr lang="en-SG" dirty="0"/>
              <a:t>-----------------------------------------------------------------------------------------------------------------------</a:t>
            </a:r>
          </a:p>
          <a:p>
            <a:pPr marL="0" lvl="0" indent="0" algn="l" rtl="0">
              <a:spcBef>
                <a:spcPts val="0"/>
              </a:spcBef>
              <a:spcAft>
                <a:spcPts val="0"/>
              </a:spcAft>
              <a:buNone/>
            </a:pPr>
            <a:r>
              <a:rPr lang="en-SG" dirty="0"/>
              <a:t>Loop over each bit of the exponent, for every bit of the exponent, we square the intermediate value.</a:t>
            </a:r>
          </a:p>
          <a:p>
            <a:pPr marL="0" lvl="0" indent="0" algn="l" rtl="0">
              <a:spcBef>
                <a:spcPts val="0"/>
              </a:spcBef>
              <a:spcAft>
                <a:spcPts val="0"/>
              </a:spcAft>
              <a:buNone/>
            </a:pPr>
            <a:r>
              <a:rPr lang="en-SG" dirty="0"/>
              <a:t>If the bit is a 1, we do an additional multiplication.</a:t>
            </a:r>
          </a:p>
          <a:p>
            <a:pPr marL="0" lvl="0" indent="0" algn="l" rtl="0">
              <a:spcBef>
                <a:spcPts val="0"/>
              </a:spcBef>
              <a:spcAft>
                <a:spcPts val="0"/>
              </a:spcAft>
              <a:buNone/>
            </a:pPr>
            <a:r>
              <a:rPr lang="en-SG" dirty="0"/>
              <a:t>By doing so we will be able to figure out the bits of the exponent which is the private key.</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The multiplier operation will have a different power consumption compared to the square operation.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Ideally, we were supposed to use a </a:t>
            </a:r>
            <a:r>
              <a:rPr lang="en-SG" dirty="0" err="1"/>
              <a:t>chipwhisperer</a:t>
            </a:r>
            <a:r>
              <a:rPr lang="en-SG" dirty="0"/>
              <a:t> to do this project and we tried asking the labs if they do have it but they don’t seem to have. So we found an alternative way which is to use Arduino instead.</a:t>
            </a:r>
            <a:endParaRPr dirty="0"/>
          </a:p>
        </p:txBody>
      </p:sp>
    </p:spTree>
    <p:extLst>
      <p:ext uri="{BB962C8B-B14F-4D97-AF65-F5344CB8AC3E}">
        <p14:creationId xmlns:p14="http://schemas.microsoft.com/office/powerpoint/2010/main" val="986935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After purchasing the Arduino boards, we referred to the datasheet to see which pin on the </a:t>
            </a:r>
            <a:r>
              <a:rPr lang="en-SG" dirty="0" err="1"/>
              <a:t>ic</a:t>
            </a:r>
            <a:r>
              <a:rPr lang="en-SG" dirty="0"/>
              <a:t> chip we should solder the resistor to. The purpose of the resistor is to allow us to measure the voltage drop across it which then tells us which modular exponentiation computing it is doing through the oscilloscope. </a:t>
            </a:r>
          </a:p>
          <a:p>
            <a:pPr marL="0" lvl="0" indent="0" algn="l" rtl="0">
              <a:spcBef>
                <a:spcPts val="0"/>
              </a:spcBef>
              <a:spcAft>
                <a:spcPts val="0"/>
              </a:spcAft>
              <a:buNone/>
            </a:pPr>
            <a:endParaRPr lang="en-SG" dirty="0"/>
          </a:p>
          <a:p>
            <a:pPr marL="0" indent="0">
              <a:buNone/>
            </a:pPr>
            <a:r>
              <a:rPr lang="en-SG"/>
              <a:t>(bust out the dead arduinos)</a:t>
            </a:r>
          </a:p>
          <a:p>
            <a:pPr marL="0" lvl="0" indent="0" algn="l" rtl="0">
              <a:spcBef>
                <a:spcPts val="0"/>
              </a:spcBef>
              <a:spcAft>
                <a:spcPts val="0"/>
              </a:spcAft>
              <a:buNone/>
            </a:pPr>
            <a:r>
              <a:rPr lang="en-SG"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soldered the resistor to the leg of the IC chip so that we can measure the voltage drop across it and it allows us to know which modular exponentiation computing it is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t>Initially we tried to do it on the nano board which has surface mount </a:t>
            </a:r>
            <a:r>
              <a:rPr lang="en-SG" dirty="0" err="1"/>
              <a:t>ic</a:t>
            </a:r>
            <a:r>
              <a:rPr lang="en-SG" dirty="0"/>
              <a:t> chip but we were unable to desolder the pin properly </a:t>
            </a:r>
          </a:p>
          <a:p>
            <a:pPr marL="0" lvl="0" indent="0" algn="l" rtl="0">
              <a:spcBef>
                <a:spcPts val="0"/>
              </a:spcBef>
              <a:spcAft>
                <a:spcPts val="0"/>
              </a:spcAft>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Here are some picture of the set-up we did in the lab where we used the oscilloscope to get the reading of the power trace and had to tune the oscilloscope properly such that we can see the cycle properly.</a:t>
            </a:r>
            <a:endParaRPr dirty="0"/>
          </a:p>
        </p:txBody>
      </p:sp>
    </p:spTree>
    <p:extLst>
      <p:ext uri="{BB962C8B-B14F-4D97-AF65-F5344CB8AC3E}">
        <p14:creationId xmlns:p14="http://schemas.microsoft.com/office/powerpoint/2010/main" val="2498059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This is the Arduino code we did. As we didn’t have another Arduino to act as the sender, we simulated the receiving of the encrypted message, and we did the code according to the pseudocode.</a:t>
            </a:r>
          </a:p>
        </p:txBody>
      </p:sp>
    </p:spTree>
    <p:extLst>
      <p:ext uri="{BB962C8B-B14F-4D97-AF65-F5344CB8AC3E}">
        <p14:creationId xmlns:p14="http://schemas.microsoft.com/office/powerpoint/2010/main" val="2938829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Now we will be showing the code of the project and how we plot out the values we got from the oscilloscope.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a:t>
            </a:r>
          </a:p>
          <a:p>
            <a:pPr marL="0" lvl="0" indent="0" algn="l" rtl="0">
              <a:spcBef>
                <a:spcPts val="0"/>
              </a:spcBef>
              <a:spcAft>
                <a:spcPts val="0"/>
              </a:spcAft>
              <a:buNone/>
            </a:pPr>
            <a:r>
              <a:rPr lang="en-SG" dirty="0"/>
              <a:t>Up till here about 2mins</a:t>
            </a:r>
            <a:endParaRPr dirty="0"/>
          </a:p>
        </p:txBody>
      </p:sp>
    </p:spTree>
    <p:extLst>
      <p:ext uri="{BB962C8B-B14F-4D97-AF65-F5344CB8AC3E}">
        <p14:creationId xmlns:p14="http://schemas.microsoft.com/office/powerpoint/2010/main" val="63983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774" name="Google Shape;774;p17"/>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2" name="Google Shape;862;p18"/>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18"/>
          <p:cNvCxnSpPr/>
          <p:nvPr/>
        </p:nvCxnSpPr>
        <p:spPr>
          <a:xfrm flipH="1">
            <a:off x="5101704"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60" r:id="rId5"/>
    <p:sldLayoutId id="2147483661" r:id="rId6"/>
    <p:sldLayoutId id="2147483663" r:id="rId7"/>
    <p:sldLayoutId id="2147483664" r:id="rId8"/>
    <p:sldLayoutId id="2147483665" r:id="rId9"/>
    <p:sldLayoutId id="2147483669" r:id="rId10"/>
    <p:sldLayoutId id="2147483673" r:id="rId11"/>
    <p:sldLayoutId id="2147483674" r:id="rId12"/>
    <p:sldLayoutId id="2147483675" r:id="rId13"/>
    <p:sldLayoutId id="214748367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customXml" Target="../ink/ink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303210" y="959719"/>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4808350" y="2002536"/>
            <a:ext cx="3704606" cy="179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5000" dirty="0">
                <a:solidFill>
                  <a:schemeClr val="dk2"/>
                </a:solidFill>
              </a:rPr>
              <a:t>Side-Channel Attack</a:t>
            </a:r>
            <a:endParaRPr sz="5000" dirty="0">
              <a:solidFill>
                <a:schemeClr val="dk2"/>
              </a:solidFill>
            </a:endParaRPr>
          </a:p>
        </p:txBody>
      </p:sp>
      <p:sp>
        <p:nvSpPr>
          <p:cNvPr id="1885" name="Google Shape;1885;p35"/>
          <p:cNvSpPr txBox="1">
            <a:spLocks noGrp="1"/>
          </p:cNvSpPr>
          <p:nvPr>
            <p:ph type="subTitle" idx="1"/>
          </p:nvPr>
        </p:nvSpPr>
        <p:spPr>
          <a:xfrm>
            <a:off x="5330720" y="3726701"/>
            <a:ext cx="3264300"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SG" sz="2300" dirty="0">
                <a:solidFill>
                  <a:schemeClr val="accent1"/>
                </a:solidFill>
              </a:rPr>
              <a:t>Simple Power Analysis on RSA Algorithm</a:t>
            </a:r>
          </a:p>
          <a:p>
            <a:pPr marL="0" lvl="0" indent="0" algn="r" rtl="0">
              <a:spcBef>
                <a:spcPts val="0"/>
              </a:spcBef>
              <a:spcAft>
                <a:spcPts val="0"/>
              </a:spcAft>
              <a:buClr>
                <a:schemeClr val="dk1"/>
              </a:buClr>
              <a:buSzPts val="1100"/>
              <a:buFont typeface="Arial"/>
              <a:buNone/>
            </a:pPr>
            <a:endParaRPr lang="en-SG" sz="2300" dirty="0"/>
          </a:p>
        </p:txBody>
      </p:sp>
      <p:sp>
        <p:nvSpPr>
          <p:cNvPr id="2" name="Google Shape;1885;p35">
            <a:extLst>
              <a:ext uri="{FF2B5EF4-FFF2-40B4-BE49-F238E27FC236}">
                <a16:creationId xmlns:a16="http://schemas.microsoft.com/office/drawing/2014/main" id="{3CE81F43-CB2F-C08D-FC17-DAEF132338FA}"/>
              </a:ext>
            </a:extLst>
          </p:cNvPr>
          <p:cNvSpPr txBox="1">
            <a:spLocks/>
          </p:cNvSpPr>
          <p:nvPr/>
        </p:nvSpPr>
        <p:spPr>
          <a:xfrm>
            <a:off x="6232790" y="4501179"/>
            <a:ext cx="2365440" cy="896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l">
              <a:buClr>
                <a:schemeClr val="dk1"/>
              </a:buClr>
              <a:buSzPts val="1100"/>
              <a:buFont typeface="Arial"/>
              <a:buNone/>
            </a:pPr>
            <a:r>
              <a:rPr lang="en-US" sz="1600" dirty="0"/>
              <a:t>Y</a:t>
            </a:r>
            <a:r>
              <a:rPr lang="en-SG" sz="1600" dirty="0" err="1"/>
              <a:t>eoh</a:t>
            </a:r>
            <a:r>
              <a:rPr lang="en-SG" sz="1600" dirty="0"/>
              <a:t> Wei Yang (U2121112A)</a:t>
            </a:r>
          </a:p>
          <a:p>
            <a:pPr algn="l">
              <a:buClr>
                <a:schemeClr val="dk1"/>
              </a:buClr>
              <a:buSzPts val="1100"/>
              <a:buFont typeface="Arial"/>
              <a:buNone/>
            </a:pPr>
            <a:r>
              <a:rPr lang="en-SG" sz="1600" dirty="0"/>
              <a:t>Tay Chee Yong (U2121657K)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1298745" y="387765"/>
            <a:ext cx="6540842" cy="576000"/>
          </a:xfrm>
          <a:prstGeom prst="rect">
            <a:avLst/>
          </a:prstGeom>
        </p:spPr>
        <p:txBody>
          <a:bodyPr spcFirstLastPara="1" wrap="square" lIns="91425" tIns="91425" rIns="91425" bIns="91425" anchor="t" anchorCtr="0">
            <a:noAutofit/>
          </a:bodyPr>
          <a:lstStyle/>
          <a:p>
            <a:r>
              <a:rPr lang="en" dirty="0"/>
              <a:t>Segmenting the Power Trace</a:t>
            </a:r>
          </a:p>
        </p:txBody>
      </p:sp>
      <p:pic>
        <p:nvPicPr>
          <p:cNvPr id="3" name="Picture 2" descr="A screen shot of a computer&#10;&#10;Description automatically generated">
            <a:extLst>
              <a:ext uri="{FF2B5EF4-FFF2-40B4-BE49-F238E27FC236}">
                <a16:creationId xmlns:a16="http://schemas.microsoft.com/office/drawing/2014/main" id="{AD71556C-DA2B-C6CC-D53B-E17C3C0F4481}"/>
              </a:ext>
            </a:extLst>
          </p:cNvPr>
          <p:cNvPicPr>
            <a:picLocks noChangeAspect="1"/>
          </p:cNvPicPr>
          <p:nvPr/>
        </p:nvPicPr>
        <p:blipFill>
          <a:blip r:embed="rId3"/>
          <a:srcRect l="3649" t="4795" r="19120" b="11290"/>
          <a:stretch/>
        </p:blipFill>
        <p:spPr>
          <a:xfrm>
            <a:off x="2425858" y="1095896"/>
            <a:ext cx="4443960" cy="3666859"/>
          </a:xfrm>
          <a:prstGeom prst="rect">
            <a:avLst/>
          </a:prstGeom>
        </p:spPr>
      </p:pic>
    </p:spTree>
    <p:extLst>
      <p:ext uri="{BB962C8B-B14F-4D97-AF65-F5344CB8AC3E}">
        <p14:creationId xmlns:p14="http://schemas.microsoft.com/office/powerpoint/2010/main" val="2640376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1298745" y="387765"/>
            <a:ext cx="6540842" cy="576000"/>
          </a:xfrm>
          <a:prstGeom prst="rect">
            <a:avLst/>
          </a:prstGeom>
        </p:spPr>
        <p:txBody>
          <a:bodyPr spcFirstLastPara="1" wrap="square" lIns="91425" tIns="91425" rIns="91425" bIns="91425" anchor="t" anchorCtr="0">
            <a:noAutofit/>
          </a:bodyPr>
          <a:lstStyle/>
          <a:p>
            <a:r>
              <a:rPr lang="en" dirty="0"/>
              <a:t>Segmenting the Power Trace</a:t>
            </a:r>
          </a:p>
        </p:txBody>
      </p:sp>
      <p:pic>
        <p:nvPicPr>
          <p:cNvPr id="3" name="Picture 2" descr="A screen shot of a computer&#10;&#10;Description automatically generated">
            <a:extLst>
              <a:ext uri="{FF2B5EF4-FFF2-40B4-BE49-F238E27FC236}">
                <a16:creationId xmlns:a16="http://schemas.microsoft.com/office/drawing/2014/main" id="{AD71556C-DA2B-C6CC-D53B-E17C3C0F4481}"/>
              </a:ext>
            </a:extLst>
          </p:cNvPr>
          <p:cNvPicPr>
            <a:picLocks noChangeAspect="1"/>
          </p:cNvPicPr>
          <p:nvPr/>
        </p:nvPicPr>
        <p:blipFill>
          <a:blip r:embed="rId3"/>
          <a:srcRect l="7211" r="77551" b="16279"/>
          <a:stretch/>
        </p:blipFill>
        <p:spPr>
          <a:xfrm>
            <a:off x="1533379" y="962807"/>
            <a:ext cx="876832" cy="3658384"/>
          </a:xfrm>
          <a:prstGeom prst="rect">
            <a:avLst/>
          </a:prstGeom>
        </p:spPr>
      </p:pic>
      <p:pic>
        <p:nvPicPr>
          <p:cNvPr id="2" name="Picture 1" descr="A screen shot of a computer&#10;&#10;Description automatically generated">
            <a:extLst>
              <a:ext uri="{FF2B5EF4-FFF2-40B4-BE49-F238E27FC236}">
                <a16:creationId xmlns:a16="http://schemas.microsoft.com/office/drawing/2014/main" id="{1FBA054E-11B0-401D-DFDA-1C579FA8D9B3}"/>
              </a:ext>
            </a:extLst>
          </p:cNvPr>
          <p:cNvPicPr>
            <a:picLocks noChangeAspect="1"/>
          </p:cNvPicPr>
          <p:nvPr/>
        </p:nvPicPr>
        <p:blipFill>
          <a:blip r:embed="rId3"/>
          <a:srcRect l="21905" r="66939" b="16487"/>
          <a:stretch/>
        </p:blipFill>
        <p:spPr>
          <a:xfrm>
            <a:off x="3028672" y="962806"/>
            <a:ext cx="642073" cy="3649275"/>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418C3C0D-C8DF-D713-7B03-DD2635371F78}"/>
              </a:ext>
            </a:extLst>
          </p:cNvPr>
          <p:cNvPicPr>
            <a:picLocks noChangeAspect="1"/>
          </p:cNvPicPr>
          <p:nvPr/>
        </p:nvPicPr>
        <p:blipFill>
          <a:blip r:embed="rId3"/>
          <a:srcRect l="33406" t="81" r="54230" b="16227"/>
          <a:stretch/>
        </p:blipFill>
        <p:spPr>
          <a:xfrm>
            <a:off x="4210816" y="962807"/>
            <a:ext cx="711462" cy="3657074"/>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3F347607-E6C8-17EB-2BDB-D5E5F532E86B}"/>
              </a:ext>
            </a:extLst>
          </p:cNvPr>
          <p:cNvPicPr>
            <a:picLocks noChangeAspect="1"/>
          </p:cNvPicPr>
          <p:nvPr/>
        </p:nvPicPr>
        <p:blipFill>
          <a:blip r:embed="rId3"/>
          <a:srcRect l="45034" t="-60" r="43946" b="16412"/>
          <a:stretch/>
        </p:blipFill>
        <p:spPr>
          <a:xfrm>
            <a:off x="5588680" y="960167"/>
            <a:ext cx="634140" cy="3655198"/>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9162719C-E03C-BC21-7C9D-D2A8094507C1}"/>
              </a:ext>
            </a:extLst>
          </p:cNvPr>
          <p:cNvPicPr>
            <a:picLocks noChangeAspect="1"/>
          </p:cNvPicPr>
          <p:nvPr/>
        </p:nvPicPr>
        <p:blipFill>
          <a:blip r:embed="rId3"/>
          <a:srcRect l="55918" t="-45" r="25034" b="16503"/>
          <a:stretch/>
        </p:blipFill>
        <p:spPr>
          <a:xfrm>
            <a:off x="6739509" y="960840"/>
            <a:ext cx="1096051" cy="3650565"/>
          </a:xfrm>
          <a:prstGeom prst="rect">
            <a:avLst/>
          </a:prstGeom>
        </p:spPr>
      </p:pic>
      <p:sp>
        <p:nvSpPr>
          <p:cNvPr id="8" name="Google Shape;2178;p39">
            <a:extLst>
              <a:ext uri="{FF2B5EF4-FFF2-40B4-BE49-F238E27FC236}">
                <a16:creationId xmlns:a16="http://schemas.microsoft.com/office/drawing/2014/main" id="{F39F2B5A-537B-C423-95F2-EC6D2A620806}"/>
              </a:ext>
            </a:extLst>
          </p:cNvPr>
          <p:cNvSpPr txBox="1">
            <a:spLocks/>
          </p:cNvSpPr>
          <p:nvPr/>
        </p:nvSpPr>
        <p:spPr>
          <a:xfrm>
            <a:off x="6845390" y="4619954"/>
            <a:ext cx="879351" cy="5390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lgn="ctr">
              <a:buNone/>
            </a:pPr>
            <a:r>
              <a:rPr lang="en-US" err="1"/>
              <a:t>arr</a:t>
            </a:r>
            <a:r>
              <a:rPr lang="en-US" dirty="0"/>
              <a:t>[0]</a:t>
            </a:r>
            <a:endParaRPr lang="en-US"/>
          </a:p>
          <a:p>
            <a:pPr marL="152400" indent="0">
              <a:buNone/>
            </a:pPr>
            <a:r>
              <a:rPr lang="en-US" dirty="0"/>
              <a:t> </a:t>
            </a:r>
          </a:p>
          <a:p>
            <a:pPr marL="152400" indent="0">
              <a:buNone/>
            </a:pPr>
            <a:r>
              <a:rPr lang="en-US" dirty="0"/>
              <a:t> </a:t>
            </a:r>
          </a:p>
        </p:txBody>
      </p:sp>
      <p:sp>
        <p:nvSpPr>
          <p:cNvPr id="11" name="Google Shape;2178;p39">
            <a:extLst>
              <a:ext uri="{FF2B5EF4-FFF2-40B4-BE49-F238E27FC236}">
                <a16:creationId xmlns:a16="http://schemas.microsoft.com/office/drawing/2014/main" id="{E5DC7E6F-1241-175E-564E-6767747D5BC1}"/>
              </a:ext>
            </a:extLst>
          </p:cNvPr>
          <p:cNvSpPr txBox="1">
            <a:spLocks/>
          </p:cNvSpPr>
          <p:nvPr/>
        </p:nvSpPr>
        <p:spPr>
          <a:xfrm>
            <a:off x="5459697" y="4604296"/>
            <a:ext cx="879351" cy="5390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lgn="ctr">
              <a:buNone/>
            </a:pPr>
            <a:r>
              <a:rPr lang="en-US" dirty="0" err="1"/>
              <a:t>arr</a:t>
            </a:r>
            <a:r>
              <a:rPr lang="en-US" dirty="0"/>
              <a:t>[1]</a:t>
            </a:r>
          </a:p>
          <a:p>
            <a:pPr marL="152400" indent="0">
              <a:buNone/>
            </a:pPr>
            <a:r>
              <a:rPr lang="en-US" dirty="0"/>
              <a:t> </a:t>
            </a:r>
          </a:p>
          <a:p>
            <a:pPr marL="152400" indent="0">
              <a:buNone/>
            </a:pPr>
            <a:r>
              <a:rPr lang="en-US" dirty="0"/>
              <a:t> </a:t>
            </a:r>
          </a:p>
        </p:txBody>
      </p:sp>
      <p:sp>
        <p:nvSpPr>
          <p:cNvPr id="12" name="Google Shape;2178;p39">
            <a:extLst>
              <a:ext uri="{FF2B5EF4-FFF2-40B4-BE49-F238E27FC236}">
                <a16:creationId xmlns:a16="http://schemas.microsoft.com/office/drawing/2014/main" id="{1F82E830-1F13-8216-7C98-E6B17F8D18D2}"/>
              </a:ext>
            </a:extLst>
          </p:cNvPr>
          <p:cNvSpPr txBox="1">
            <a:spLocks/>
          </p:cNvSpPr>
          <p:nvPr/>
        </p:nvSpPr>
        <p:spPr>
          <a:xfrm>
            <a:off x="4128807" y="4619953"/>
            <a:ext cx="879351" cy="5390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lgn="ctr">
              <a:buNone/>
            </a:pPr>
            <a:r>
              <a:rPr lang="en-US" dirty="0" err="1"/>
              <a:t>arr</a:t>
            </a:r>
            <a:r>
              <a:rPr lang="en-US" dirty="0"/>
              <a:t>[2]</a:t>
            </a:r>
          </a:p>
          <a:p>
            <a:pPr marL="152400" indent="0">
              <a:buNone/>
            </a:pPr>
            <a:r>
              <a:rPr lang="en-US" dirty="0"/>
              <a:t> </a:t>
            </a:r>
          </a:p>
          <a:p>
            <a:pPr marL="152400" indent="0">
              <a:buNone/>
            </a:pPr>
            <a:r>
              <a:rPr lang="en-US" dirty="0"/>
              <a:t> </a:t>
            </a:r>
          </a:p>
        </p:txBody>
      </p:sp>
      <p:sp>
        <p:nvSpPr>
          <p:cNvPr id="13" name="Google Shape;2178;p39">
            <a:extLst>
              <a:ext uri="{FF2B5EF4-FFF2-40B4-BE49-F238E27FC236}">
                <a16:creationId xmlns:a16="http://schemas.microsoft.com/office/drawing/2014/main" id="{651022E8-EA00-84B8-B2B7-74558E29518A}"/>
              </a:ext>
            </a:extLst>
          </p:cNvPr>
          <p:cNvSpPr txBox="1">
            <a:spLocks/>
          </p:cNvSpPr>
          <p:nvPr/>
        </p:nvSpPr>
        <p:spPr>
          <a:xfrm>
            <a:off x="2907520" y="4619954"/>
            <a:ext cx="879351" cy="5390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lgn="ctr">
              <a:buNone/>
            </a:pPr>
            <a:r>
              <a:rPr lang="en-US" dirty="0" err="1"/>
              <a:t>arr</a:t>
            </a:r>
            <a:r>
              <a:rPr lang="en-US" dirty="0"/>
              <a:t>[3]</a:t>
            </a:r>
          </a:p>
          <a:p>
            <a:pPr marL="152400" indent="0">
              <a:buNone/>
            </a:pPr>
            <a:r>
              <a:rPr lang="en-US" dirty="0"/>
              <a:t> </a:t>
            </a:r>
          </a:p>
          <a:p>
            <a:pPr marL="152400" indent="0">
              <a:buNone/>
            </a:pPr>
            <a:r>
              <a:rPr lang="en-US" dirty="0"/>
              <a:t> </a:t>
            </a:r>
          </a:p>
        </p:txBody>
      </p:sp>
      <p:sp>
        <p:nvSpPr>
          <p:cNvPr id="14" name="Google Shape;2178;p39">
            <a:extLst>
              <a:ext uri="{FF2B5EF4-FFF2-40B4-BE49-F238E27FC236}">
                <a16:creationId xmlns:a16="http://schemas.microsoft.com/office/drawing/2014/main" id="{5E2010E6-BD7E-0B9C-DE8B-D62A8B11C0E0}"/>
              </a:ext>
            </a:extLst>
          </p:cNvPr>
          <p:cNvSpPr txBox="1">
            <a:spLocks/>
          </p:cNvSpPr>
          <p:nvPr/>
        </p:nvSpPr>
        <p:spPr>
          <a:xfrm>
            <a:off x="1529657" y="4619954"/>
            <a:ext cx="879351" cy="5390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lgn="ctr">
              <a:buNone/>
            </a:pPr>
            <a:r>
              <a:rPr lang="en-US" dirty="0" err="1"/>
              <a:t>arr</a:t>
            </a:r>
            <a:r>
              <a:rPr lang="en-US" dirty="0"/>
              <a:t>[4]</a:t>
            </a:r>
          </a:p>
          <a:p>
            <a:pPr marL="152400" indent="0">
              <a:buNone/>
            </a:pPr>
            <a:r>
              <a:rPr lang="en-US" dirty="0"/>
              <a:t> </a:t>
            </a:r>
          </a:p>
          <a:p>
            <a:pPr marL="152400" indent="0">
              <a:buNone/>
            </a:pPr>
            <a:r>
              <a:rPr lang="en-US" dirty="0"/>
              <a:t> </a:t>
            </a:r>
          </a:p>
        </p:txBody>
      </p:sp>
    </p:spTree>
    <p:extLst>
      <p:ext uri="{BB962C8B-B14F-4D97-AF65-F5344CB8AC3E}">
        <p14:creationId xmlns:p14="http://schemas.microsoft.com/office/powerpoint/2010/main" val="935595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1298745" y="387765"/>
            <a:ext cx="6540842" cy="576000"/>
          </a:xfrm>
          <a:prstGeom prst="rect">
            <a:avLst/>
          </a:prstGeom>
        </p:spPr>
        <p:txBody>
          <a:bodyPr spcFirstLastPara="1" wrap="square" lIns="91425" tIns="91425" rIns="91425" bIns="91425" anchor="t" anchorCtr="0">
            <a:noAutofit/>
          </a:bodyPr>
          <a:lstStyle/>
          <a:p>
            <a:r>
              <a:rPr lang="en" dirty="0"/>
              <a:t>Segmenting the Power Trace</a:t>
            </a:r>
          </a:p>
        </p:txBody>
      </p:sp>
      <p:pic>
        <p:nvPicPr>
          <p:cNvPr id="3" name="Picture 2" descr="A screen shot of a computer&#10;&#10;Description automatically generated">
            <a:extLst>
              <a:ext uri="{FF2B5EF4-FFF2-40B4-BE49-F238E27FC236}">
                <a16:creationId xmlns:a16="http://schemas.microsoft.com/office/drawing/2014/main" id="{AD71556C-DA2B-C6CC-D53B-E17C3C0F4481}"/>
              </a:ext>
            </a:extLst>
          </p:cNvPr>
          <p:cNvPicPr>
            <a:picLocks noChangeAspect="1"/>
          </p:cNvPicPr>
          <p:nvPr/>
        </p:nvPicPr>
        <p:blipFill>
          <a:blip r:embed="rId3"/>
          <a:srcRect l="7211" r="77551" b="16279"/>
          <a:stretch/>
        </p:blipFill>
        <p:spPr>
          <a:xfrm>
            <a:off x="1533379" y="962807"/>
            <a:ext cx="876832" cy="3658384"/>
          </a:xfrm>
          <a:prstGeom prst="rect">
            <a:avLst/>
          </a:prstGeom>
        </p:spPr>
      </p:pic>
      <p:pic>
        <p:nvPicPr>
          <p:cNvPr id="2" name="Picture 1" descr="A screen shot of a computer&#10;&#10;Description automatically generated">
            <a:extLst>
              <a:ext uri="{FF2B5EF4-FFF2-40B4-BE49-F238E27FC236}">
                <a16:creationId xmlns:a16="http://schemas.microsoft.com/office/drawing/2014/main" id="{1FBA054E-11B0-401D-DFDA-1C579FA8D9B3}"/>
              </a:ext>
            </a:extLst>
          </p:cNvPr>
          <p:cNvPicPr>
            <a:picLocks noChangeAspect="1"/>
          </p:cNvPicPr>
          <p:nvPr/>
        </p:nvPicPr>
        <p:blipFill>
          <a:blip r:embed="rId3"/>
          <a:srcRect l="21905" r="66939" b="16487"/>
          <a:stretch/>
        </p:blipFill>
        <p:spPr>
          <a:xfrm>
            <a:off x="3028672" y="962806"/>
            <a:ext cx="642073" cy="3649275"/>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418C3C0D-C8DF-D713-7B03-DD2635371F78}"/>
              </a:ext>
            </a:extLst>
          </p:cNvPr>
          <p:cNvPicPr>
            <a:picLocks noChangeAspect="1"/>
          </p:cNvPicPr>
          <p:nvPr/>
        </p:nvPicPr>
        <p:blipFill>
          <a:blip r:embed="rId3"/>
          <a:srcRect l="33406" t="81" r="54230" b="16227"/>
          <a:stretch/>
        </p:blipFill>
        <p:spPr>
          <a:xfrm>
            <a:off x="4210816" y="962807"/>
            <a:ext cx="711462" cy="3657074"/>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3F347607-E6C8-17EB-2BDB-D5E5F532E86B}"/>
              </a:ext>
            </a:extLst>
          </p:cNvPr>
          <p:cNvPicPr>
            <a:picLocks noChangeAspect="1"/>
          </p:cNvPicPr>
          <p:nvPr/>
        </p:nvPicPr>
        <p:blipFill>
          <a:blip r:embed="rId3"/>
          <a:srcRect l="45034" t="-60" r="43946" b="16412"/>
          <a:stretch/>
        </p:blipFill>
        <p:spPr>
          <a:xfrm>
            <a:off x="5588680" y="960167"/>
            <a:ext cx="634140" cy="3655198"/>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9162719C-E03C-BC21-7C9D-D2A8094507C1}"/>
              </a:ext>
            </a:extLst>
          </p:cNvPr>
          <p:cNvPicPr>
            <a:picLocks noChangeAspect="1"/>
          </p:cNvPicPr>
          <p:nvPr/>
        </p:nvPicPr>
        <p:blipFill>
          <a:blip r:embed="rId3"/>
          <a:srcRect l="55918" t="-45" r="25034" b="16503"/>
          <a:stretch/>
        </p:blipFill>
        <p:spPr>
          <a:xfrm>
            <a:off x="6739509" y="960840"/>
            <a:ext cx="1096051" cy="3650565"/>
          </a:xfrm>
          <a:prstGeom prst="rect">
            <a:avLst/>
          </a:prstGeom>
        </p:spPr>
      </p:pic>
      <p:sp>
        <p:nvSpPr>
          <p:cNvPr id="8" name="Google Shape;2178;p39">
            <a:extLst>
              <a:ext uri="{FF2B5EF4-FFF2-40B4-BE49-F238E27FC236}">
                <a16:creationId xmlns:a16="http://schemas.microsoft.com/office/drawing/2014/main" id="{F39F2B5A-537B-C423-95F2-EC6D2A620806}"/>
              </a:ext>
            </a:extLst>
          </p:cNvPr>
          <p:cNvSpPr txBox="1">
            <a:spLocks/>
          </p:cNvSpPr>
          <p:nvPr/>
        </p:nvSpPr>
        <p:spPr>
          <a:xfrm>
            <a:off x="6845390" y="4619954"/>
            <a:ext cx="879351" cy="5390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lgn="ctr">
              <a:buNone/>
            </a:pPr>
            <a:r>
              <a:rPr lang="en-US" err="1"/>
              <a:t>arr</a:t>
            </a:r>
            <a:r>
              <a:rPr lang="en-US" dirty="0"/>
              <a:t>[0]</a:t>
            </a:r>
            <a:endParaRPr lang="en-US"/>
          </a:p>
          <a:p>
            <a:pPr marL="152400" indent="0">
              <a:buNone/>
            </a:pPr>
            <a:r>
              <a:rPr lang="en-US" dirty="0"/>
              <a:t> </a:t>
            </a:r>
          </a:p>
          <a:p>
            <a:pPr marL="152400" indent="0">
              <a:buNone/>
            </a:pPr>
            <a:r>
              <a:rPr lang="en-US" dirty="0"/>
              <a:t> </a:t>
            </a:r>
          </a:p>
        </p:txBody>
      </p:sp>
      <p:sp>
        <p:nvSpPr>
          <p:cNvPr id="11" name="Google Shape;2178;p39">
            <a:extLst>
              <a:ext uri="{FF2B5EF4-FFF2-40B4-BE49-F238E27FC236}">
                <a16:creationId xmlns:a16="http://schemas.microsoft.com/office/drawing/2014/main" id="{E5DC7E6F-1241-175E-564E-6767747D5BC1}"/>
              </a:ext>
            </a:extLst>
          </p:cNvPr>
          <p:cNvSpPr txBox="1">
            <a:spLocks/>
          </p:cNvSpPr>
          <p:nvPr/>
        </p:nvSpPr>
        <p:spPr>
          <a:xfrm>
            <a:off x="5459697" y="4604296"/>
            <a:ext cx="879351" cy="5390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lgn="ctr">
              <a:buNone/>
            </a:pPr>
            <a:r>
              <a:rPr lang="en-US" dirty="0" err="1"/>
              <a:t>arr</a:t>
            </a:r>
            <a:r>
              <a:rPr lang="en-US" dirty="0"/>
              <a:t>[1]</a:t>
            </a:r>
          </a:p>
          <a:p>
            <a:pPr marL="152400" indent="0">
              <a:buNone/>
            </a:pPr>
            <a:r>
              <a:rPr lang="en-US" dirty="0"/>
              <a:t> </a:t>
            </a:r>
          </a:p>
          <a:p>
            <a:pPr marL="152400" indent="0">
              <a:buNone/>
            </a:pPr>
            <a:r>
              <a:rPr lang="en-US" dirty="0"/>
              <a:t> </a:t>
            </a:r>
          </a:p>
        </p:txBody>
      </p:sp>
      <p:sp>
        <p:nvSpPr>
          <p:cNvPr id="12" name="Google Shape;2178;p39">
            <a:extLst>
              <a:ext uri="{FF2B5EF4-FFF2-40B4-BE49-F238E27FC236}">
                <a16:creationId xmlns:a16="http://schemas.microsoft.com/office/drawing/2014/main" id="{1F82E830-1F13-8216-7C98-E6B17F8D18D2}"/>
              </a:ext>
            </a:extLst>
          </p:cNvPr>
          <p:cNvSpPr txBox="1">
            <a:spLocks/>
          </p:cNvSpPr>
          <p:nvPr/>
        </p:nvSpPr>
        <p:spPr>
          <a:xfrm>
            <a:off x="4128807" y="4619953"/>
            <a:ext cx="879351" cy="5390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lgn="ctr">
              <a:buNone/>
            </a:pPr>
            <a:r>
              <a:rPr lang="en-US" dirty="0" err="1"/>
              <a:t>arr</a:t>
            </a:r>
            <a:r>
              <a:rPr lang="en-US" dirty="0"/>
              <a:t>[2]</a:t>
            </a:r>
          </a:p>
          <a:p>
            <a:pPr marL="152400" indent="0">
              <a:buNone/>
            </a:pPr>
            <a:r>
              <a:rPr lang="en-US" dirty="0"/>
              <a:t> </a:t>
            </a:r>
          </a:p>
          <a:p>
            <a:pPr marL="152400" indent="0">
              <a:buNone/>
            </a:pPr>
            <a:r>
              <a:rPr lang="en-US" dirty="0"/>
              <a:t> </a:t>
            </a:r>
          </a:p>
        </p:txBody>
      </p:sp>
      <p:sp>
        <p:nvSpPr>
          <p:cNvPr id="13" name="Google Shape;2178;p39">
            <a:extLst>
              <a:ext uri="{FF2B5EF4-FFF2-40B4-BE49-F238E27FC236}">
                <a16:creationId xmlns:a16="http://schemas.microsoft.com/office/drawing/2014/main" id="{651022E8-EA00-84B8-B2B7-74558E29518A}"/>
              </a:ext>
            </a:extLst>
          </p:cNvPr>
          <p:cNvSpPr txBox="1">
            <a:spLocks/>
          </p:cNvSpPr>
          <p:nvPr/>
        </p:nvSpPr>
        <p:spPr>
          <a:xfrm>
            <a:off x="2907520" y="4619954"/>
            <a:ext cx="879351" cy="5390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lgn="ctr">
              <a:buNone/>
            </a:pPr>
            <a:r>
              <a:rPr lang="en-US" dirty="0" err="1"/>
              <a:t>arr</a:t>
            </a:r>
            <a:r>
              <a:rPr lang="en-US" dirty="0"/>
              <a:t>[3]</a:t>
            </a:r>
          </a:p>
          <a:p>
            <a:pPr marL="152400" indent="0">
              <a:buNone/>
            </a:pPr>
            <a:r>
              <a:rPr lang="en-US" dirty="0"/>
              <a:t> </a:t>
            </a:r>
          </a:p>
          <a:p>
            <a:pPr marL="152400" indent="0">
              <a:buNone/>
            </a:pPr>
            <a:r>
              <a:rPr lang="en-US" dirty="0"/>
              <a:t> </a:t>
            </a:r>
          </a:p>
        </p:txBody>
      </p:sp>
      <p:sp>
        <p:nvSpPr>
          <p:cNvPr id="14" name="Google Shape;2178;p39">
            <a:extLst>
              <a:ext uri="{FF2B5EF4-FFF2-40B4-BE49-F238E27FC236}">
                <a16:creationId xmlns:a16="http://schemas.microsoft.com/office/drawing/2014/main" id="{5E2010E6-BD7E-0B9C-DE8B-D62A8B11C0E0}"/>
              </a:ext>
            </a:extLst>
          </p:cNvPr>
          <p:cNvSpPr txBox="1">
            <a:spLocks/>
          </p:cNvSpPr>
          <p:nvPr/>
        </p:nvSpPr>
        <p:spPr>
          <a:xfrm>
            <a:off x="1529657" y="4619954"/>
            <a:ext cx="879351" cy="5390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lgn="ctr">
              <a:buNone/>
            </a:pPr>
            <a:r>
              <a:rPr lang="en-US" dirty="0" err="1"/>
              <a:t>arr</a:t>
            </a:r>
            <a:r>
              <a:rPr lang="en-US" dirty="0"/>
              <a:t>[4]</a:t>
            </a:r>
          </a:p>
          <a:p>
            <a:pPr marL="152400" indent="0">
              <a:buNone/>
            </a:pPr>
            <a:r>
              <a:rPr lang="en-US" dirty="0"/>
              <a:t> </a:t>
            </a:r>
          </a:p>
          <a:p>
            <a:pPr marL="152400" indent="0">
              <a:buNone/>
            </a:pPr>
            <a:r>
              <a:rPr lang="en-US" dirty="0"/>
              <a:t> </a:t>
            </a:r>
          </a:p>
        </p:txBody>
      </p:sp>
      <p:sp>
        <p:nvSpPr>
          <p:cNvPr id="9" name="Google Shape;2178;p39">
            <a:extLst>
              <a:ext uri="{FF2B5EF4-FFF2-40B4-BE49-F238E27FC236}">
                <a16:creationId xmlns:a16="http://schemas.microsoft.com/office/drawing/2014/main" id="{38214136-0BBA-7C71-3B56-91D3069111C6}"/>
              </a:ext>
            </a:extLst>
          </p:cNvPr>
          <p:cNvSpPr txBox="1">
            <a:spLocks/>
          </p:cNvSpPr>
          <p:nvPr/>
        </p:nvSpPr>
        <p:spPr>
          <a:xfrm>
            <a:off x="1302736" y="2787791"/>
            <a:ext cx="1139887" cy="16820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lgn="ctr">
              <a:buNone/>
            </a:pPr>
            <a:r>
              <a:rPr lang="en-US" sz="6000" dirty="0"/>
              <a:t>1</a:t>
            </a:r>
          </a:p>
          <a:p>
            <a:pPr marL="152400" indent="0">
              <a:buNone/>
            </a:pPr>
            <a:r>
              <a:rPr lang="en-US" dirty="0"/>
              <a:t> </a:t>
            </a:r>
          </a:p>
          <a:p>
            <a:pPr marL="152400" indent="0">
              <a:buNone/>
            </a:pPr>
            <a:r>
              <a:rPr lang="en-US" dirty="0"/>
              <a:t> </a:t>
            </a:r>
          </a:p>
        </p:txBody>
      </p:sp>
      <p:sp>
        <p:nvSpPr>
          <p:cNvPr id="10" name="Google Shape;2178;p39">
            <a:extLst>
              <a:ext uri="{FF2B5EF4-FFF2-40B4-BE49-F238E27FC236}">
                <a16:creationId xmlns:a16="http://schemas.microsoft.com/office/drawing/2014/main" id="{42864F9D-60A8-7744-48EF-C9100BC83393}"/>
              </a:ext>
            </a:extLst>
          </p:cNvPr>
          <p:cNvSpPr txBox="1">
            <a:spLocks/>
          </p:cNvSpPr>
          <p:nvPr/>
        </p:nvSpPr>
        <p:spPr>
          <a:xfrm>
            <a:off x="6689964" y="2787791"/>
            <a:ext cx="1139887" cy="16820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lgn="ctr">
              <a:buNone/>
            </a:pPr>
            <a:r>
              <a:rPr lang="en-US" sz="6000" dirty="0"/>
              <a:t>1</a:t>
            </a:r>
          </a:p>
          <a:p>
            <a:pPr marL="152400" indent="0">
              <a:buNone/>
            </a:pPr>
            <a:r>
              <a:rPr lang="en-US" dirty="0"/>
              <a:t> </a:t>
            </a:r>
          </a:p>
          <a:p>
            <a:pPr marL="152400" indent="0">
              <a:buNone/>
            </a:pPr>
            <a:r>
              <a:rPr lang="en-US" dirty="0"/>
              <a:t> </a:t>
            </a:r>
          </a:p>
        </p:txBody>
      </p:sp>
      <p:sp>
        <p:nvSpPr>
          <p:cNvPr id="15" name="Google Shape;2178;p39">
            <a:extLst>
              <a:ext uri="{FF2B5EF4-FFF2-40B4-BE49-F238E27FC236}">
                <a16:creationId xmlns:a16="http://schemas.microsoft.com/office/drawing/2014/main" id="{1F552D09-B6C2-1AEF-44EA-BE5106CA3CFE}"/>
              </a:ext>
            </a:extLst>
          </p:cNvPr>
          <p:cNvSpPr txBox="1">
            <a:spLocks/>
          </p:cNvSpPr>
          <p:nvPr/>
        </p:nvSpPr>
        <p:spPr>
          <a:xfrm>
            <a:off x="2773508" y="2787791"/>
            <a:ext cx="1139887" cy="16820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lgn="ctr">
              <a:buNone/>
            </a:pPr>
            <a:r>
              <a:rPr lang="en-US" sz="6000" dirty="0"/>
              <a:t>0</a:t>
            </a:r>
          </a:p>
          <a:p>
            <a:pPr marL="152400" indent="0">
              <a:buNone/>
            </a:pPr>
            <a:r>
              <a:rPr lang="en-US" dirty="0"/>
              <a:t> </a:t>
            </a:r>
          </a:p>
          <a:p>
            <a:pPr marL="152400" indent="0">
              <a:buNone/>
            </a:pPr>
            <a:r>
              <a:rPr lang="en-US" dirty="0"/>
              <a:t> </a:t>
            </a:r>
          </a:p>
        </p:txBody>
      </p:sp>
      <p:sp>
        <p:nvSpPr>
          <p:cNvPr id="16" name="Google Shape;2178;p39">
            <a:extLst>
              <a:ext uri="{FF2B5EF4-FFF2-40B4-BE49-F238E27FC236}">
                <a16:creationId xmlns:a16="http://schemas.microsoft.com/office/drawing/2014/main" id="{86E89A8D-0520-7B36-C717-214ED62C3A5E}"/>
              </a:ext>
            </a:extLst>
          </p:cNvPr>
          <p:cNvSpPr txBox="1">
            <a:spLocks/>
          </p:cNvSpPr>
          <p:nvPr/>
        </p:nvSpPr>
        <p:spPr>
          <a:xfrm>
            <a:off x="3916507" y="2787791"/>
            <a:ext cx="1139887" cy="16820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lgn="ctr">
              <a:buNone/>
            </a:pPr>
            <a:r>
              <a:rPr lang="en-US" sz="6000" dirty="0"/>
              <a:t>0</a:t>
            </a:r>
          </a:p>
          <a:p>
            <a:pPr marL="152400" indent="0">
              <a:buNone/>
            </a:pPr>
            <a:r>
              <a:rPr lang="en-US" dirty="0"/>
              <a:t> </a:t>
            </a:r>
          </a:p>
          <a:p>
            <a:pPr marL="152400" indent="0">
              <a:buNone/>
            </a:pPr>
            <a:r>
              <a:rPr lang="en-US" dirty="0"/>
              <a:t> </a:t>
            </a:r>
          </a:p>
        </p:txBody>
      </p:sp>
      <p:sp>
        <p:nvSpPr>
          <p:cNvPr id="17" name="Google Shape;2178;p39">
            <a:extLst>
              <a:ext uri="{FF2B5EF4-FFF2-40B4-BE49-F238E27FC236}">
                <a16:creationId xmlns:a16="http://schemas.microsoft.com/office/drawing/2014/main" id="{203A82F3-C063-CBD3-7020-9717E09DDE06}"/>
              </a:ext>
            </a:extLst>
          </p:cNvPr>
          <p:cNvSpPr txBox="1">
            <a:spLocks/>
          </p:cNvSpPr>
          <p:nvPr/>
        </p:nvSpPr>
        <p:spPr>
          <a:xfrm>
            <a:off x="5328448" y="2787791"/>
            <a:ext cx="1139887" cy="16820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lgn="ctr">
              <a:buNone/>
            </a:pPr>
            <a:r>
              <a:rPr lang="en-US" sz="6000" dirty="0"/>
              <a:t>0</a:t>
            </a:r>
          </a:p>
          <a:p>
            <a:pPr marL="152400" indent="0">
              <a:buNone/>
            </a:pPr>
            <a:r>
              <a:rPr lang="en-US" dirty="0"/>
              <a:t> </a:t>
            </a:r>
          </a:p>
          <a:p>
            <a:pPr marL="152400" indent="0">
              <a:buNone/>
            </a:pPr>
            <a:r>
              <a:rPr lang="en-US" dirty="0"/>
              <a:t> </a:t>
            </a:r>
          </a:p>
        </p:txBody>
      </p:sp>
    </p:spTree>
    <p:extLst>
      <p:ext uri="{BB962C8B-B14F-4D97-AF65-F5344CB8AC3E}">
        <p14:creationId xmlns:p14="http://schemas.microsoft.com/office/powerpoint/2010/main" val="411369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364" y="535370"/>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7" name="Google Shape;2177;p39"/>
          <p:cNvSpPr txBox="1">
            <a:spLocks noGrp="1"/>
          </p:cNvSpPr>
          <p:nvPr>
            <p:ph type="title"/>
          </p:nvPr>
        </p:nvSpPr>
        <p:spPr>
          <a:xfrm>
            <a:off x="1677961" y="2478096"/>
            <a:ext cx="5787464"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Libgcrypt RSA Implementation</a:t>
            </a:r>
            <a:endParaRPr/>
          </a:p>
        </p:txBody>
      </p:sp>
      <p:sp>
        <p:nvSpPr>
          <p:cNvPr id="2178" name="Google Shape;2178;p39"/>
          <p:cNvSpPr txBox="1">
            <a:spLocks noGrp="1"/>
          </p:cNvSpPr>
          <p:nvPr>
            <p:ph type="subTitle" idx="1"/>
          </p:nvPr>
        </p:nvSpPr>
        <p:spPr>
          <a:xfrm>
            <a:off x="2167128" y="3054096"/>
            <a:ext cx="4809600" cy="1134000"/>
          </a:xfrm>
          <a:prstGeom prst="rect">
            <a:avLst/>
          </a:prstGeom>
        </p:spPr>
        <p:txBody>
          <a:bodyPr spcFirstLastPara="1" wrap="square" lIns="91425" tIns="91425" rIns="91425" bIns="91425" anchor="t" anchorCtr="0">
            <a:noAutofit/>
          </a:bodyPr>
          <a:lstStyle/>
          <a:p>
            <a:r>
              <a:rPr lang="en-US"/>
              <a:t>Blind-Folded: Simple Power Analysis Attacks using Data with a Single Trace and no Training</a:t>
            </a:r>
            <a:endParaRPr lang="en-US">
              <a:latin typeface="Barlow Semi Condensed"/>
              <a:ea typeface="Barlow Semi Condensed"/>
              <a:cs typeface="Barlow Semi Condensed"/>
              <a:sym typeface="Barlow Semi Condensed"/>
            </a:endParaRPr>
          </a:p>
        </p:txBody>
      </p:sp>
      <p:sp>
        <p:nvSpPr>
          <p:cNvPr id="2" name="Google Shape;2233;p41">
            <a:extLst>
              <a:ext uri="{FF2B5EF4-FFF2-40B4-BE49-F238E27FC236}">
                <a16:creationId xmlns:a16="http://schemas.microsoft.com/office/drawing/2014/main" id="{0D148E1D-CBCB-52C4-B73B-EF12FE420DEA}"/>
              </a:ext>
            </a:extLst>
          </p:cNvPr>
          <p:cNvSpPr txBox="1"/>
          <p:nvPr/>
        </p:nvSpPr>
        <p:spPr>
          <a:xfrm>
            <a:off x="4117777" y="1076033"/>
            <a:ext cx="907832" cy="759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5000">
                <a:solidFill>
                  <a:schemeClr val="accent1"/>
                </a:solidFill>
                <a:latin typeface="Fjalla One"/>
                <a:ea typeface="Fjalla One"/>
                <a:cs typeface="Fjalla One"/>
                <a:sym typeface="Fjalla One"/>
              </a:rPr>
              <a:t>04</a:t>
            </a:r>
            <a:endParaRPr sz="5000">
              <a:solidFill>
                <a:schemeClr val="accent1"/>
              </a:solidFill>
              <a:latin typeface="Fjalla One"/>
              <a:ea typeface="Fjalla One"/>
              <a:cs typeface="Fjalla One"/>
              <a:sym typeface="Fjalla One"/>
            </a:endParaRPr>
          </a:p>
        </p:txBody>
      </p:sp>
    </p:spTree>
    <p:extLst>
      <p:ext uri="{BB962C8B-B14F-4D97-AF65-F5344CB8AC3E}">
        <p14:creationId xmlns:p14="http://schemas.microsoft.com/office/powerpoint/2010/main" val="1624883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1222545" y="380145"/>
            <a:ext cx="6540842"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err="1"/>
              <a:t>Libgcrypt</a:t>
            </a:r>
            <a:r>
              <a:rPr lang="en"/>
              <a:t> RSA(traditional) Implementation</a:t>
            </a:r>
            <a:endParaRPr/>
          </a:p>
        </p:txBody>
      </p:sp>
      <p:pic>
        <p:nvPicPr>
          <p:cNvPr id="4" name="Picture 3" descr="A screenshot of a computer code&#10;&#10;Description automatically generated">
            <a:extLst>
              <a:ext uri="{FF2B5EF4-FFF2-40B4-BE49-F238E27FC236}">
                <a16:creationId xmlns:a16="http://schemas.microsoft.com/office/drawing/2014/main" id="{9586B701-BD87-8D4A-65A4-373A8363DDEB}"/>
              </a:ext>
            </a:extLst>
          </p:cNvPr>
          <p:cNvPicPr>
            <a:picLocks noChangeAspect="1"/>
          </p:cNvPicPr>
          <p:nvPr/>
        </p:nvPicPr>
        <p:blipFill>
          <a:blip r:embed="rId3"/>
          <a:stretch>
            <a:fillRect/>
          </a:stretch>
        </p:blipFill>
        <p:spPr>
          <a:xfrm>
            <a:off x="942511" y="1001867"/>
            <a:ext cx="7105650" cy="4143375"/>
          </a:xfrm>
          <a:prstGeom prst="rect">
            <a:avLst/>
          </a:prstGeom>
        </p:spPr>
      </p:pic>
    </p:spTree>
    <p:extLst>
      <p:ext uri="{BB962C8B-B14F-4D97-AF65-F5344CB8AC3E}">
        <p14:creationId xmlns:p14="http://schemas.microsoft.com/office/powerpoint/2010/main" val="2961538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1222545" y="380145"/>
            <a:ext cx="6540842"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err="1"/>
              <a:t>Libgcrypt</a:t>
            </a:r>
            <a:r>
              <a:rPr lang="en"/>
              <a:t> RSA(traditional) Implementation</a:t>
            </a:r>
            <a:endParaRPr/>
          </a:p>
        </p:txBody>
      </p:sp>
      <p:pic>
        <p:nvPicPr>
          <p:cNvPr id="2" name="Picture 1" descr="A black and white text&#10;&#10;Description automatically generated">
            <a:extLst>
              <a:ext uri="{FF2B5EF4-FFF2-40B4-BE49-F238E27FC236}">
                <a16:creationId xmlns:a16="http://schemas.microsoft.com/office/drawing/2014/main" id="{DB6BBACB-19DB-EB34-A3F4-693D1F07D2A4}"/>
              </a:ext>
            </a:extLst>
          </p:cNvPr>
          <p:cNvPicPr>
            <a:picLocks noChangeAspect="1"/>
          </p:cNvPicPr>
          <p:nvPr/>
        </p:nvPicPr>
        <p:blipFill>
          <a:blip r:embed="rId3"/>
          <a:stretch>
            <a:fillRect/>
          </a:stretch>
        </p:blipFill>
        <p:spPr>
          <a:xfrm>
            <a:off x="1763287" y="1096172"/>
            <a:ext cx="5234104" cy="1473621"/>
          </a:xfrm>
          <a:prstGeom prst="rect">
            <a:avLst/>
          </a:prstGeom>
        </p:spPr>
      </p:pic>
      <p:pic>
        <p:nvPicPr>
          <p:cNvPr id="3" name="Picture 2" descr="A screen shot of a computer code&#10;&#10;Description automatically generated">
            <a:extLst>
              <a:ext uri="{FF2B5EF4-FFF2-40B4-BE49-F238E27FC236}">
                <a16:creationId xmlns:a16="http://schemas.microsoft.com/office/drawing/2014/main" id="{8F119D13-A355-BA8C-7B61-C1425E7C4B6F}"/>
              </a:ext>
            </a:extLst>
          </p:cNvPr>
          <p:cNvPicPr>
            <a:picLocks noChangeAspect="1"/>
          </p:cNvPicPr>
          <p:nvPr/>
        </p:nvPicPr>
        <p:blipFill>
          <a:blip r:embed="rId4"/>
          <a:stretch>
            <a:fillRect/>
          </a:stretch>
        </p:blipFill>
        <p:spPr>
          <a:xfrm>
            <a:off x="904410" y="2571982"/>
            <a:ext cx="7181850" cy="15049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1298745" y="387765"/>
            <a:ext cx="6540842"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err="1"/>
              <a:t>Libgcrypt</a:t>
            </a:r>
            <a:r>
              <a:rPr lang="en"/>
              <a:t> RSA(traditional) Implementation</a:t>
            </a:r>
            <a:endParaRPr/>
          </a:p>
        </p:txBody>
      </p:sp>
      <p:pic>
        <p:nvPicPr>
          <p:cNvPr id="5" name="Picture 4" descr="A screen shot of a computer&#10;&#10;Description automatically generated">
            <a:extLst>
              <a:ext uri="{FF2B5EF4-FFF2-40B4-BE49-F238E27FC236}">
                <a16:creationId xmlns:a16="http://schemas.microsoft.com/office/drawing/2014/main" id="{48C4847B-3D6F-4408-B0C5-4F15B4E2912B}"/>
              </a:ext>
            </a:extLst>
          </p:cNvPr>
          <p:cNvPicPr>
            <a:picLocks noChangeAspect="1"/>
          </p:cNvPicPr>
          <p:nvPr/>
        </p:nvPicPr>
        <p:blipFill>
          <a:blip r:embed="rId3"/>
          <a:stretch>
            <a:fillRect/>
          </a:stretch>
        </p:blipFill>
        <p:spPr>
          <a:xfrm>
            <a:off x="1920240" y="960120"/>
            <a:ext cx="5311140" cy="4015740"/>
          </a:xfrm>
          <a:prstGeom prst="rect">
            <a:avLst/>
          </a:prstGeom>
        </p:spPr>
      </p:pic>
    </p:spTree>
    <p:extLst>
      <p:ext uri="{BB962C8B-B14F-4D97-AF65-F5344CB8AC3E}">
        <p14:creationId xmlns:p14="http://schemas.microsoft.com/office/powerpoint/2010/main" val="1522207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1298745" y="387765"/>
            <a:ext cx="6540842" cy="576000"/>
          </a:xfrm>
          <a:prstGeom prst="rect">
            <a:avLst/>
          </a:prstGeom>
        </p:spPr>
        <p:txBody>
          <a:bodyPr spcFirstLastPara="1" wrap="square" lIns="91425" tIns="91425" rIns="91425" bIns="91425" anchor="t" anchorCtr="0">
            <a:noAutofit/>
          </a:bodyPr>
          <a:lstStyle/>
          <a:p>
            <a:r>
              <a:rPr lang="en" dirty="0"/>
              <a:t>Manually find a few ROI. Overlay them</a:t>
            </a:r>
          </a:p>
        </p:txBody>
      </p:sp>
      <p:pic>
        <p:nvPicPr>
          <p:cNvPr id="5" name="Picture 4" descr="A screen shot of a computer&#10;&#10;Description automatically generated">
            <a:extLst>
              <a:ext uri="{FF2B5EF4-FFF2-40B4-BE49-F238E27FC236}">
                <a16:creationId xmlns:a16="http://schemas.microsoft.com/office/drawing/2014/main" id="{1535B8B1-4546-3B9F-CE0D-4ADFFB4D5CBF}"/>
              </a:ext>
            </a:extLst>
          </p:cNvPr>
          <p:cNvPicPr>
            <a:picLocks noChangeAspect="1"/>
          </p:cNvPicPr>
          <p:nvPr/>
        </p:nvPicPr>
        <p:blipFill>
          <a:blip r:embed="rId3"/>
          <a:srcRect l="26247" t="4688" r="62336" b="11632"/>
          <a:stretch/>
        </p:blipFill>
        <p:spPr>
          <a:xfrm>
            <a:off x="2595725" y="1161307"/>
            <a:ext cx="606364" cy="3360403"/>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27076A8A-0084-387D-45DE-356352EB765F}"/>
              </a:ext>
            </a:extLst>
          </p:cNvPr>
          <p:cNvPicPr>
            <a:picLocks noChangeAspect="1"/>
          </p:cNvPicPr>
          <p:nvPr/>
        </p:nvPicPr>
        <p:blipFill>
          <a:blip r:embed="rId3"/>
          <a:srcRect l="37498" t="4861" r="51125" b="11458"/>
          <a:stretch/>
        </p:blipFill>
        <p:spPr>
          <a:xfrm>
            <a:off x="4272404" y="1162236"/>
            <a:ext cx="604270" cy="3360396"/>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CB5F3F47-4EF5-EA27-C286-8FD47F69C9BA}"/>
              </a:ext>
            </a:extLst>
          </p:cNvPr>
          <p:cNvPicPr>
            <a:picLocks noChangeAspect="1"/>
          </p:cNvPicPr>
          <p:nvPr/>
        </p:nvPicPr>
        <p:blipFill>
          <a:blip r:embed="rId3"/>
          <a:srcRect l="48425" t="5555" r="40244" b="10764"/>
          <a:stretch/>
        </p:blipFill>
        <p:spPr>
          <a:xfrm>
            <a:off x="5831902" y="1162236"/>
            <a:ext cx="601806" cy="3360417"/>
          </a:xfrm>
          <a:prstGeom prst="rect">
            <a:avLst/>
          </a:prstGeom>
        </p:spPr>
      </p:pic>
      <p:sp>
        <p:nvSpPr>
          <p:cNvPr id="10" name="Arrow: Right 9">
            <a:extLst>
              <a:ext uri="{FF2B5EF4-FFF2-40B4-BE49-F238E27FC236}">
                <a16:creationId xmlns:a16="http://schemas.microsoft.com/office/drawing/2014/main" id="{25D79950-513F-87D9-136D-89C8D4F01268}"/>
              </a:ext>
            </a:extLst>
          </p:cNvPr>
          <p:cNvSpPr/>
          <p:nvPr/>
        </p:nvSpPr>
        <p:spPr>
          <a:xfrm>
            <a:off x="3383279" y="2392680"/>
            <a:ext cx="449580" cy="3581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A822CB1C-14CD-E2A4-6769-FAC78148D6BB}"/>
              </a:ext>
            </a:extLst>
          </p:cNvPr>
          <p:cNvSpPr/>
          <p:nvPr/>
        </p:nvSpPr>
        <p:spPr>
          <a:xfrm>
            <a:off x="5090160" y="2392680"/>
            <a:ext cx="457200" cy="36576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2178;p39">
            <a:extLst>
              <a:ext uri="{FF2B5EF4-FFF2-40B4-BE49-F238E27FC236}">
                <a16:creationId xmlns:a16="http://schemas.microsoft.com/office/drawing/2014/main" id="{4B6274B2-4D3C-D96E-2084-1671A86F1F2F}"/>
              </a:ext>
            </a:extLst>
          </p:cNvPr>
          <p:cNvSpPr txBox="1">
            <a:spLocks/>
          </p:cNvSpPr>
          <p:nvPr/>
        </p:nvSpPr>
        <p:spPr>
          <a:xfrm>
            <a:off x="3048" y="2193036"/>
            <a:ext cx="2531220" cy="113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323850" indent="-171450">
              <a:buFont typeface="Arial"/>
              <a:buChar char="•"/>
            </a:pPr>
            <a:r>
              <a:rPr lang="en-US" dirty="0"/>
              <a:t>ROI - Region Of Interest</a:t>
            </a:r>
          </a:p>
          <a:p>
            <a:pPr marL="781050" lvl="1" indent="-171450">
              <a:buFont typeface="Courier New"/>
              <a:buChar char="o"/>
            </a:pPr>
            <a:r>
              <a:rPr lang="en-US" sz="1200" dirty="0"/>
              <a:t> Segment of the Trace that correspond to one bit</a:t>
            </a:r>
          </a:p>
          <a:p>
            <a:pPr marL="152400" indent="0">
              <a:buNone/>
            </a:pPr>
            <a:r>
              <a:rPr lang="en-US" dirty="0"/>
              <a:t> </a:t>
            </a:r>
          </a:p>
          <a:p>
            <a:pPr marL="152400" indent="0">
              <a:buNone/>
            </a:pPr>
            <a:r>
              <a:rPr lang="en-US" dirty="0"/>
              <a:t> </a:t>
            </a:r>
          </a:p>
        </p:txBody>
      </p:sp>
    </p:spTree>
    <p:extLst>
      <p:ext uri="{BB962C8B-B14F-4D97-AF65-F5344CB8AC3E}">
        <p14:creationId xmlns:p14="http://schemas.microsoft.com/office/powerpoint/2010/main" val="128262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1298745" y="387765"/>
            <a:ext cx="6540842" cy="576000"/>
          </a:xfrm>
          <a:prstGeom prst="rect">
            <a:avLst/>
          </a:prstGeom>
        </p:spPr>
        <p:txBody>
          <a:bodyPr spcFirstLastPara="1" wrap="square" lIns="91425" tIns="91425" rIns="91425" bIns="91425" anchor="t" anchorCtr="0">
            <a:noAutofit/>
          </a:bodyPr>
          <a:lstStyle/>
          <a:p>
            <a:r>
              <a:rPr lang="en" dirty="0" err="1"/>
              <a:t>Libgcrypt</a:t>
            </a:r>
            <a:r>
              <a:rPr lang="en" dirty="0"/>
              <a:t> RSA(traditional) - Locating ROI</a:t>
            </a:r>
            <a:endParaRPr dirty="0"/>
          </a:p>
        </p:txBody>
      </p:sp>
      <p:pic>
        <p:nvPicPr>
          <p:cNvPr id="5" name="Picture 4" descr="A screen shot of a computer&#10;&#10;Description automatically generated">
            <a:extLst>
              <a:ext uri="{FF2B5EF4-FFF2-40B4-BE49-F238E27FC236}">
                <a16:creationId xmlns:a16="http://schemas.microsoft.com/office/drawing/2014/main" id="{1535B8B1-4546-3B9F-CE0D-4ADFFB4D5CBF}"/>
              </a:ext>
            </a:extLst>
          </p:cNvPr>
          <p:cNvPicPr>
            <a:picLocks noChangeAspect="1"/>
          </p:cNvPicPr>
          <p:nvPr/>
        </p:nvPicPr>
        <p:blipFill>
          <a:blip r:embed="rId3"/>
          <a:srcRect l="26247" t="4688" r="62336" b="11632"/>
          <a:stretch/>
        </p:blipFill>
        <p:spPr>
          <a:xfrm>
            <a:off x="1494077" y="1092727"/>
            <a:ext cx="606364" cy="3360403"/>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27076A8A-0084-387D-45DE-356352EB765F}"/>
              </a:ext>
            </a:extLst>
          </p:cNvPr>
          <p:cNvPicPr>
            <a:picLocks noChangeAspect="1"/>
          </p:cNvPicPr>
          <p:nvPr/>
        </p:nvPicPr>
        <p:blipFill>
          <a:blip r:embed="rId3"/>
          <a:srcRect l="37498" t="4861" r="51125" b="11458"/>
          <a:stretch/>
        </p:blipFill>
        <p:spPr>
          <a:xfrm>
            <a:off x="1491104" y="1093656"/>
            <a:ext cx="604270" cy="3360396"/>
          </a:xfrm>
          <a:prstGeom prst="rect">
            <a:avLst/>
          </a:prstGeom>
        </p:spPr>
      </p:pic>
      <p:sp>
        <p:nvSpPr>
          <p:cNvPr id="3" name="Google Shape;2178;p39">
            <a:extLst>
              <a:ext uri="{FF2B5EF4-FFF2-40B4-BE49-F238E27FC236}">
                <a16:creationId xmlns:a16="http://schemas.microsoft.com/office/drawing/2014/main" id="{27D26AC7-BFD8-A0F8-0200-EC5CD40DA34E}"/>
              </a:ext>
            </a:extLst>
          </p:cNvPr>
          <p:cNvSpPr txBox="1">
            <a:spLocks/>
          </p:cNvSpPr>
          <p:nvPr/>
        </p:nvSpPr>
        <p:spPr>
          <a:xfrm>
            <a:off x="2830068" y="2132076"/>
            <a:ext cx="4809600" cy="113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323850" indent="-171450">
              <a:buFont typeface="Calibri"/>
              <a:buChar char="-"/>
            </a:pPr>
            <a:r>
              <a:rPr lang="en-US" dirty="0"/>
              <a:t>Determine a threshold value: Maximum tolerable variance between each point for each segment</a:t>
            </a:r>
          </a:p>
          <a:p>
            <a:pPr marL="781050" lvl="1" indent="-171450">
              <a:buFont typeface="Courier New"/>
              <a:buChar char="o"/>
            </a:pPr>
            <a:r>
              <a:rPr lang="en-US" sz="1200" dirty="0"/>
              <a:t>Needs to be larger than max difference observed</a:t>
            </a:r>
          </a:p>
          <a:p>
            <a:pPr marL="609600" lvl="1" indent="0">
              <a:buNone/>
            </a:pPr>
            <a:endParaRPr lang="en-US" sz="1200" dirty="0"/>
          </a:p>
          <a:p>
            <a:pPr marL="323850">
              <a:buFont typeface="Calibri"/>
              <a:buChar char="-"/>
            </a:pPr>
            <a:r>
              <a:rPr lang="en-US" dirty="0"/>
              <a:t>Use one ROI with threshold values to identify other ROI in the power trace</a:t>
            </a:r>
            <a:endParaRPr lang="en-US" sz="1400" dirty="0"/>
          </a:p>
        </p:txBody>
      </p:sp>
    </p:spTree>
    <p:extLst>
      <p:ext uri="{BB962C8B-B14F-4D97-AF65-F5344CB8AC3E}">
        <p14:creationId xmlns:p14="http://schemas.microsoft.com/office/powerpoint/2010/main" val="3984903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1298745" y="387765"/>
            <a:ext cx="6540842" cy="576000"/>
          </a:xfrm>
          <a:prstGeom prst="rect">
            <a:avLst/>
          </a:prstGeom>
        </p:spPr>
        <p:txBody>
          <a:bodyPr spcFirstLastPara="1" wrap="square" lIns="91425" tIns="91425" rIns="91425" bIns="91425" anchor="t" anchorCtr="0">
            <a:noAutofit/>
          </a:bodyPr>
          <a:lstStyle/>
          <a:p>
            <a:r>
              <a:rPr lang="en" dirty="0" err="1"/>
              <a:t>Libgcrypt</a:t>
            </a:r>
            <a:r>
              <a:rPr lang="en" dirty="0"/>
              <a:t> RSA(traditional) - Locating POI</a:t>
            </a:r>
            <a:endParaRPr dirty="0"/>
          </a:p>
        </p:txBody>
      </p:sp>
      <p:sp>
        <p:nvSpPr>
          <p:cNvPr id="8" name="Google Shape;2178;p39">
            <a:extLst>
              <a:ext uri="{FF2B5EF4-FFF2-40B4-BE49-F238E27FC236}">
                <a16:creationId xmlns:a16="http://schemas.microsoft.com/office/drawing/2014/main" id="{8202F14E-5508-A649-944D-D07C929B12EA}"/>
              </a:ext>
            </a:extLst>
          </p:cNvPr>
          <p:cNvSpPr txBox="1">
            <a:spLocks/>
          </p:cNvSpPr>
          <p:nvPr/>
        </p:nvSpPr>
        <p:spPr>
          <a:xfrm>
            <a:off x="2167128" y="2215896"/>
            <a:ext cx="4809600" cy="71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lgn="ctr">
              <a:buNone/>
            </a:pPr>
            <a:r>
              <a:rPr lang="en-US" dirty="0"/>
              <a:t>-Back over to Google </a:t>
            </a:r>
            <a:r>
              <a:rPr lang="en-US" dirty="0" err="1"/>
              <a:t>Colab</a:t>
            </a:r>
            <a:r>
              <a:rPr lang="en-US" dirty="0"/>
              <a:t>-</a:t>
            </a:r>
            <a:endParaRPr lang="en-US"/>
          </a:p>
        </p:txBody>
      </p:sp>
    </p:spTree>
    <p:extLst>
      <p:ext uri="{BB962C8B-B14F-4D97-AF65-F5344CB8AC3E}">
        <p14:creationId xmlns:p14="http://schemas.microsoft.com/office/powerpoint/2010/main" val="3090480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 </a:t>
            </a:r>
            <a:endParaRPr/>
          </a:p>
        </p:txBody>
      </p:sp>
      <p:sp>
        <p:nvSpPr>
          <p:cNvPr id="2225" name="Google Shape;2225;p41"/>
          <p:cNvSpPr txBox="1">
            <a:spLocks noGrp="1"/>
          </p:cNvSpPr>
          <p:nvPr>
            <p:ph type="subTitle" idx="1"/>
          </p:nvPr>
        </p:nvSpPr>
        <p:spPr>
          <a:xfrm>
            <a:off x="1885068" y="1334421"/>
            <a:ext cx="230124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Project Overview</a:t>
            </a:r>
            <a:endParaRPr sz="1800"/>
          </a:p>
        </p:txBody>
      </p:sp>
      <p:sp>
        <p:nvSpPr>
          <p:cNvPr id="2227" name="Google Shape;2227;p41"/>
          <p:cNvSpPr txBox="1">
            <a:spLocks noGrp="1"/>
          </p:cNvSpPr>
          <p:nvPr>
            <p:ph type="subTitle" idx="3"/>
          </p:nvPr>
        </p:nvSpPr>
        <p:spPr>
          <a:xfrm>
            <a:off x="5457434" y="1572969"/>
            <a:ext cx="3439059"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t>Simple Implementation of SPA using Arduino</a:t>
            </a:r>
            <a:endParaRPr lang="en-US" sz="1800"/>
          </a:p>
        </p:txBody>
      </p:sp>
      <p:sp>
        <p:nvSpPr>
          <p:cNvPr id="2229" name="Google Shape;2229;p41"/>
          <p:cNvSpPr txBox="1">
            <a:spLocks noGrp="1"/>
          </p:cNvSpPr>
          <p:nvPr>
            <p:ph type="subTitle" idx="5"/>
          </p:nvPr>
        </p:nvSpPr>
        <p:spPr>
          <a:xfrm>
            <a:off x="2010864" y="3059080"/>
            <a:ext cx="230124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Code Explanation</a:t>
            </a:r>
            <a:endParaRPr sz="1800"/>
          </a:p>
        </p:txBody>
      </p:sp>
      <p:sp>
        <p:nvSpPr>
          <p:cNvPr id="2233" name="Google Shape;2233;p41"/>
          <p:cNvSpPr txBox="1"/>
          <p:nvPr/>
        </p:nvSpPr>
        <p:spPr>
          <a:xfrm>
            <a:off x="1073796" y="1329921"/>
            <a:ext cx="811272" cy="759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5000">
                <a:solidFill>
                  <a:schemeClr val="accent1"/>
                </a:solidFill>
                <a:latin typeface="Fjalla One"/>
                <a:ea typeface="Fjalla One"/>
                <a:cs typeface="Fjalla One"/>
                <a:sym typeface="Fjalla One"/>
              </a:rPr>
              <a:t>01</a:t>
            </a:r>
            <a:endParaRPr sz="5000">
              <a:solidFill>
                <a:schemeClr val="accent1"/>
              </a:solidFill>
              <a:latin typeface="Fjalla One"/>
              <a:ea typeface="Fjalla One"/>
              <a:cs typeface="Fjalla One"/>
              <a:sym typeface="Fjalla One"/>
            </a:endParaRPr>
          </a:p>
        </p:txBody>
      </p:sp>
      <p:sp>
        <p:nvSpPr>
          <p:cNvPr id="2" name="Google Shape;2233;p41">
            <a:extLst>
              <a:ext uri="{FF2B5EF4-FFF2-40B4-BE49-F238E27FC236}">
                <a16:creationId xmlns:a16="http://schemas.microsoft.com/office/drawing/2014/main" id="{3C2B1A5D-B5CC-44EC-5F2B-F7E4C8C5005A}"/>
              </a:ext>
            </a:extLst>
          </p:cNvPr>
          <p:cNvSpPr txBox="1"/>
          <p:nvPr/>
        </p:nvSpPr>
        <p:spPr>
          <a:xfrm>
            <a:off x="4571925" y="1825935"/>
            <a:ext cx="885510" cy="759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5000">
                <a:solidFill>
                  <a:schemeClr val="accent1"/>
                </a:solidFill>
                <a:latin typeface="Fjalla One"/>
                <a:ea typeface="Fjalla One"/>
                <a:cs typeface="Fjalla One"/>
                <a:sym typeface="Fjalla One"/>
              </a:rPr>
              <a:t>02</a:t>
            </a:r>
            <a:endParaRPr sz="5000">
              <a:solidFill>
                <a:schemeClr val="accent1"/>
              </a:solidFill>
              <a:latin typeface="Fjalla One"/>
              <a:ea typeface="Fjalla One"/>
              <a:cs typeface="Fjalla One"/>
              <a:sym typeface="Fjalla One"/>
            </a:endParaRPr>
          </a:p>
        </p:txBody>
      </p:sp>
      <p:sp>
        <p:nvSpPr>
          <p:cNvPr id="3" name="Google Shape;2233;p41">
            <a:extLst>
              <a:ext uri="{FF2B5EF4-FFF2-40B4-BE49-F238E27FC236}">
                <a16:creationId xmlns:a16="http://schemas.microsoft.com/office/drawing/2014/main" id="{8FCCA091-24DE-4E53-65ED-C9BDF0322DA9}"/>
              </a:ext>
            </a:extLst>
          </p:cNvPr>
          <p:cNvSpPr txBox="1"/>
          <p:nvPr/>
        </p:nvSpPr>
        <p:spPr>
          <a:xfrm>
            <a:off x="1073796" y="3054580"/>
            <a:ext cx="885510" cy="759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5000">
                <a:solidFill>
                  <a:schemeClr val="accent1"/>
                </a:solidFill>
                <a:latin typeface="Fjalla One"/>
                <a:ea typeface="Fjalla One"/>
                <a:cs typeface="Fjalla One"/>
                <a:sym typeface="Fjalla One"/>
              </a:rPr>
              <a:t>03</a:t>
            </a:r>
            <a:endParaRPr sz="5000">
              <a:solidFill>
                <a:schemeClr val="accent1"/>
              </a:solidFill>
              <a:latin typeface="Fjalla One"/>
              <a:ea typeface="Fjalla One"/>
              <a:cs typeface="Fjalla One"/>
              <a:sym typeface="Fjalla One"/>
            </a:endParaRPr>
          </a:p>
        </p:txBody>
      </p:sp>
      <p:sp>
        <p:nvSpPr>
          <p:cNvPr id="31" name="Google Shape;2233;p41">
            <a:extLst>
              <a:ext uri="{FF2B5EF4-FFF2-40B4-BE49-F238E27FC236}">
                <a16:creationId xmlns:a16="http://schemas.microsoft.com/office/drawing/2014/main" id="{EB8C0F5B-427D-DE0A-E407-2E51F9B48239}"/>
              </a:ext>
            </a:extLst>
          </p:cNvPr>
          <p:cNvSpPr txBox="1"/>
          <p:nvPr/>
        </p:nvSpPr>
        <p:spPr>
          <a:xfrm>
            <a:off x="4571924" y="3664122"/>
            <a:ext cx="885510" cy="759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5000">
                <a:solidFill>
                  <a:schemeClr val="accent1"/>
                </a:solidFill>
                <a:latin typeface="Fjalla One"/>
                <a:ea typeface="Fjalla One"/>
                <a:cs typeface="Fjalla One"/>
                <a:sym typeface="Fjalla One"/>
              </a:rPr>
              <a:t>04</a:t>
            </a:r>
            <a:endParaRPr sz="5000">
              <a:solidFill>
                <a:schemeClr val="accent1"/>
              </a:solidFill>
              <a:latin typeface="Fjalla One"/>
              <a:ea typeface="Fjalla One"/>
              <a:cs typeface="Fjalla One"/>
              <a:sym typeface="Fjalla One"/>
            </a:endParaRPr>
          </a:p>
        </p:txBody>
      </p:sp>
      <p:sp>
        <p:nvSpPr>
          <p:cNvPr id="32" name="Google Shape;2229;p41">
            <a:extLst>
              <a:ext uri="{FF2B5EF4-FFF2-40B4-BE49-F238E27FC236}">
                <a16:creationId xmlns:a16="http://schemas.microsoft.com/office/drawing/2014/main" id="{A160C6D8-5186-FE01-4B85-29E36B674EDE}"/>
              </a:ext>
            </a:extLst>
          </p:cNvPr>
          <p:cNvSpPr txBox="1">
            <a:spLocks/>
          </p:cNvSpPr>
          <p:nvPr/>
        </p:nvSpPr>
        <p:spPr>
          <a:xfrm>
            <a:off x="5457434" y="3434080"/>
            <a:ext cx="2721140" cy="3331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SG" sz="2400"/>
              <a:t>Review of </a:t>
            </a:r>
            <a:r>
              <a:rPr lang="en-SG" sz="2400" err="1"/>
              <a:t>LibgCrypt</a:t>
            </a:r>
            <a:r>
              <a:rPr lang="en-SG" sz="2400"/>
              <a:t> RSA Implementation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2183" name="Google Shape;2183;p40"/>
          <p:cNvGrpSpPr/>
          <p:nvPr/>
        </p:nvGrpSpPr>
        <p:grpSpPr>
          <a:xfrm>
            <a:off x="1811404" y="3467096"/>
            <a:ext cx="175013" cy="27000"/>
            <a:chOff x="5662375" y="212375"/>
            <a:chExt cx="175013" cy="27000"/>
          </a:xfrm>
        </p:grpSpPr>
        <p:sp>
          <p:nvSpPr>
            <p:cNvPr id="2184" name="Google Shape;2184;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5" name="Google Shape;2185;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6" name="Google Shape;2186;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87" name="Google Shape;2187;p40"/>
          <p:cNvGrpSpPr/>
          <p:nvPr/>
        </p:nvGrpSpPr>
        <p:grpSpPr>
          <a:xfrm>
            <a:off x="4476874" y="3467108"/>
            <a:ext cx="175013" cy="27000"/>
            <a:chOff x="5662375" y="212375"/>
            <a:chExt cx="175013" cy="27000"/>
          </a:xfrm>
        </p:grpSpPr>
        <p:sp>
          <p:nvSpPr>
            <p:cNvPr id="2188" name="Google Shape;2188;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9" name="Google Shape;2189;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0" name="Google Shape;2190;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95" name="Google Shape;2195;p40"/>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Limitation/improvement for future</a:t>
            </a:r>
            <a:endParaRPr/>
          </a:p>
        </p:txBody>
      </p:sp>
      <p:sp>
        <p:nvSpPr>
          <p:cNvPr id="2196" name="Google Shape;2196;p40"/>
          <p:cNvSpPr txBox="1">
            <a:spLocks noGrp="1"/>
          </p:cNvSpPr>
          <p:nvPr>
            <p:ph type="subTitle" idx="1"/>
          </p:nvPr>
        </p:nvSpPr>
        <p:spPr>
          <a:xfrm>
            <a:off x="3282696" y="1987296"/>
            <a:ext cx="2587860" cy="329100"/>
          </a:xfrm>
          <a:prstGeom prst="rect">
            <a:avLst/>
          </a:prstGeom>
        </p:spPr>
        <p:txBody>
          <a:bodyPr spcFirstLastPara="1" wrap="square" lIns="91425" tIns="91425" rIns="91425" bIns="91425" anchor="t" anchorCtr="0">
            <a:noAutofit/>
          </a:bodyPr>
          <a:lstStyle/>
          <a:p>
            <a:r>
              <a:rPr lang="en-SG"/>
              <a:t>Hardware Limitations</a:t>
            </a:r>
          </a:p>
        </p:txBody>
      </p:sp>
      <p:sp>
        <p:nvSpPr>
          <p:cNvPr id="2197" name="Google Shape;2197;p40"/>
          <p:cNvSpPr txBox="1">
            <a:spLocks noGrp="1"/>
          </p:cNvSpPr>
          <p:nvPr>
            <p:ph type="subTitle" idx="2"/>
          </p:nvPr>
        </p:nvSpPr>
        <p:spPr>
          <a:xfrm>
            <a:off x="1016508" y="1987296"/>
            <a:ext cx="1764900" cy="329100"/>
          </a:xfrm>
          <a:prstGeom prst="rect">
            <a:avLst/>
          </a:prstGeom>
        </p:spPr>
        <p:txBody>
          <a:bodyPr spcFirstLastPara="1" wrap="square" lIns="91425" tIns="91425" rIns="91425" bIns="91425" anchor="t" anchorCtr="0">
            <a:noAutofit/>
          </a:bodyPr>
          <a:lstStyle/>
          <a:p>
            <a:r>
              <a:rPr lang="en"/>
              <a:t>Isolate chip</a:t>
            </a:r>
          </a:p>
        </p:txBody>
      </p:sp>
      <p:sp>
        <p:nvSpPr>
          <p:cNvPr id="2198" name="Google Shape;2198;p40"/>
          <p:cNvSpPr txBox="1">
            <a:spLocks noGrp="1"/>
          </p:cNvSpPr>
          <p:nvPr>
            <p:ph type="subTitle" idx="3"/>
          </p:nvPr>
        </p:nvSpPr>
        <p:spPr>
          <a:xfrm>
            <a:off x="6347460" y="1987296"/>
            <a:ext cx="1764900" cy="593941"/>
          </a:xfrm>
          <a:prstGeom prst="rect">
            <a:avLst/>
          </a:prstGeom>
        </p:spPr>
        <p:txBody>
          <a:bodyPr spcFirstLastPara="1" wrap="square" lIns="91425" tIns="91425" rIns="91425" bIns="91425" anchor="t" anchorCtr="0">
            <a:noAutofit/>
          </a:bodyPr>
          <a:lstStyle/>
          <a:p>
            <a:r>
              <a:rPr lang="en-SG" dirty="0"/>
              <a:t>RSA (Windowed) &amp; ECDSA</a:t>
            </a:r>
          </a:p>
        </p:txBody>
      </p:sp>
      <p:sp>
        <p:nvSpPr>
          <p:cNvPr id="2199" name="Google Shape;2199;p40"/>
          <p:cNvSpPr txBox="1">
            <a:spLocks noGrp="1"/>
          </p:cNvSpPr>
          <p:nvPr>
            <p:ph type="subTitle" idx="4"/>
          </p:nvPr>
        </p:nvSpPr>
        <p:spPr>
          <a:xfrm>
            <a:off x="3686556" y="2398776"/>
            <a:ext cx="1764900" cy="1079100"/>
          </a:xfrm>
          <a:prstGeom prst="rect">
            <a:avLst/>
          </a:prstGeom>
        </p:spPr>
        <p:txBody>
          <a:bodyPr spcFirstLastPara="1" wrap="square" lIns="91425" tIns="91425" rIns="91425" bIns="91425" anchor="t" anchorCtr="0">
            <a:noAutofit/>
          </a:bodyPr>
          <a:lstStyle/>
          <a:p>
            <a:r>
              <a:rPr lang="en"/>
              <a:t>Oscilloscope Accuracy </a:t>
            </a:r>
            <a:endParaRPr lang="en">
              <a:latin typeface="Barlow Semi Condensed"/>
              <a:ea typeface="Barlow Semi Condensed"/>
              <a:cs typeface="Barlow Semi Condensed"/>
            </a:endParaRPr>
          </a:p>
        </p:txBody>
      </p:sp>
      <p:sp>
        <p:nvSpPr>
          <p:cNvPr id="2200" name="Google Shape;2200;p40"/>
          <p:cNvSpPr txBox="1">
            <a:spLocks noGrp="1"/>
          </p:cNvSpPr>
          <p:nvPr>
            <p:ph type="subTitle" idx="5"/>
          </p:nvPr>
        </p:nvSpPr>
        <p:spPr>
          <a:xfrm>
            <a:off x="1016508" y="2398776"/>
            <a:ext cx="1764900" cy="1079100"/>
          </a:xfrm>
          <a:prstGeom prst="rect">
            <a:avLst/>
          </a:prstGeom>
        </p:spPr>
        <p:txBody>
          <a:bodyPr spcFirstLastPara="1" wrap="square" lIns="91425" tIns="91425" rIns="91425" bIns="91425" anchor="t" anchorCtr="0">
            <a:noAutofit/>
          </a:bodyPr>
          <a:lstStyle/>
          <a:p>
            <a:r>
              <a:rPr lang="en"/>
              <a:t>Capacitors and noise influence the power trace</a:t>
            </a:r>
            <a:endParaRPr lang="en">
              <a:latin typeface="Barlow Semi Condensed"/>
              <a:ea typeface="Barlow Semi Condensed"/>
              <a:cs typeface="Barlow Semi Condensed"/>
            </a:endParaRPr>
          </a:p>
        </p:txBody>
      </p:sp>
      <p:sp>
        <p:nvSpPr>
          <p:cNvPr id="2201" name="Google Shape;2201;p40"/>
          <p:cNvSpPr txBox="1">
            <a:spLocks noGrp="1"/>
          </p:cNvSpPr>
          <p:nvPr>
            <p:ph type="subTitle" idx="6"/>
          </p:nvPr>
        </p:nvSpPr>
        <p:spPr>
          <a:xfrm>
            <a:off x="6347460" y="2668822"/>
            <a:ext cx="1764900" cy="1162177"/>
          </a:xfrm>
          <a:prstGeom prst="rect">
            <a:avLst/>
          </a:prstGeom>
        </p:spPr>
        <p:txBody>
          <a:bodyPr spcFirstLastPara="1" wrap="square" lIns="91425" tIns="91425" rIns="91425" bIns="91425" anchor="t" anchorCtr="0">
            <a:noAutofit/>
          </a:bodyPr>
          <a:lstStyle/>
          <a:p>
            <a:r>
              <a:rPr lang="en" dirty="0"/>
              <a:t>Other attacks using SPA covered in </a:t>
            </a:r>
            <a:r>
              <a:rPr lang="en"/>
              <a:t>the </a:t>
            </a:r>
            <a:r>
              <a:rPr lang="en" dirty="0"/>
              <a:t>paper.</a:t>
            </a:r>
            <a:endParaRPr lang="en" dirty="0">
              <a:latin typeface="Barlow Semi Condensed"/>
              <a:ea typeface="Barlow Semi Condensed"/>
              <a:cs typeface="Barlow Semi Condensed"/>
            </a:endParaRPr>
          </a:p>
        </p:txBody>
      </p:sp>
      <p:grpSp>
        <p:nvGrpSpPr>
          <p:cNvPr id="2202" name="Google Shape;2202;p40"/>
          <p:cNvGrpSpPr/>
          <p:nvPr/>
        </p:nvGrpSpPr>
        <p:grpSpPr>
          <a:xfrm>
            <a:off x="1688479" y="1481638"/>
            <a:ext cx="420796" cy="370733"/>
            <a:chOff x="-3137650" y="2067900"/>
            <a:chExt cx="291450" cy="256775"/>
          </a:xfrm>
        </p:grpSpPr>
        <p:sp>
          <p:nvSpPr>
            <p:cNvPr id="2203" name="Google Shape;2203;p40"/>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4" name="Google Shape;2204;p40"/>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5" name="Google Shape;2205;p40"/>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grpSp>
        <p:nvGrpSpPr>
          <p:cNvPr id="2206" name="Google Shape;2206;p40"/>
          <p:cNvGrpSpPr/>
          <p:nvPr/>
        </p:nvGrpSpPr>
        <p:grpSpPr>
          <a:xfrm>
            <a:off x="4353982" y="1481640"/>
            <a:ext cx="420796" cy="421770"/>
            <a:chOff x="-3137650" y="2408950"/>
            <a:chExt cx="291450" cy="292125"/>
          </a:xfrm>
        </p:grpSpPr>
        <p:sp>
          <p:nvSpPr>
            <p:cNvPr id="2207" name="Google Shape;2207;p40"/>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8" name="Google Shape;2208;p40"/>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9" name="Google Shape;2209;p40"/>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0" name="Google Shape;2210;p40"/>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1" name="Google Shape;2211;p40"/>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grpSp>
        <p:nvGrpSpPr>
          <p:cNvPr id="2212" name="Google Shape;2212;p40"/>
          <p:cNvGrpSpPr/>
          <p:nvPr/>
        </p:nvGrpSpPr>
        <p:grpSpPr>
          <a:xfrm>
            <a:off x="7019482" y="1482651"/>
            <a:ext cx="421914" cy="420759"/>
            <a:chOff x="-2571737" y="2403625"/>
            <a:chExt cx="292225" cy="291425"/>
          </a:xfrm>
        </p:grpSpPr>
        <p:sp>
          <p:nvSpPr>
            <p:cNvPr id="2213" name="Google Shape;2213;p40"/>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4" name="Google Shape;2214;p40"/>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5" name="Google Shape;2215;p40"/>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6" name="Google Shape;2216;p40"/>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7" name="Google Shape;2217;p40"/>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8" name="Google Shape;2218;p40"/>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9" name="Google Shape;2219;p40"/>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pic>
        <p:nvPicPr>
          <p:cNvPr id="2" name="Picture 1" descr="A close-up of a circuit board&#10;&#10;Description automatically generated">
            <a:extLst>
              <a:ext uri="{FF2B5EF4-FFF2-40B4-BE49-F238E27FC236}">
                <a16:creationId xmlns:a16="http://schemas.microsoft.com/office/drawing/2014/main" id="{9D85922E-2559-ECC3-C0B1-27F9F46E312A}"/>
              </a:ext>
            </a:extLst>
          </p:cNvPr>
          <p:cNvPicPr>
            <a:picLocks noChangeAspect="1"/>
          </p:cNvPicPr>
          <p:nvPr/>
        </p:nvPicPr>
        <p:blipFill>
          <a:blip r:embed="rId3"/>
          <a:srcRect l="5833" t="27583" r="48889" b="29722"/>
          <a:stretch/>
        </p:blipFill>
        <p:spPr>
          <a:xfrm>
            <a:off x="1104900" y="3496056"/>
            <a:ext cx="1592584" cy="1460756"/>
          </a:xfrm>
          <a:prstGeom prst="rect">
            <a:avLst/>
          </a:prstGeom>
        </p:spPr>
      </p:pic>
      <p:pic>
        <p:nvPicPr>
          <p:cNvPr id="3" name="Picture 2" descr="RS PRO RSDS1102CML+, 100MHz Bench Oscilloscope, 2 Analogue Channels, 1236437">
            <a:extLst>
              <a:ext uri="{FF2B5EF4-FFF2-40B4-BE49-F238E27FC236}">
                <a16:creationId xmlns:a16="http://schemas.microsoft.com/office/drawing/2014/main" id="{BA3CBAE0-D22D-81B9-25B4-8A87EAE1DC81}"/>
              </a:ext>
            </a:extLst>
          </p:cNvPr>
          <p:cNvPicPr>
            <a:picLocks noChangeAspect="1"/>
          </p:cNvPicPr>
          <p:nvPr/>
        </p:nvPicPr>
        <p:blipFill>
          <a:blip r:embed="rId4"/>
          <a:stretch>
            <a:fillRect/>
          </a:stretch>
        </p:blipFill>
        <p:spPr>
          <a:xfrm>
            <a:off x="3200401" y="3307828"/>
            <a:ext cx="2743198" cy="154536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5" name="Google Shape;3605;p63"/>
          <p:cNvSpPr txBox="1">
            <a:spLocks noGrp="1"/>
          </p:cNvSpPr>
          <p:nvPr>
            <p:ph type="title"/>
          </p:nvPr>
        </p:nvSpPr>
        <p:spPr>
          <a:xfrm>
            <a:off x="2105425" y="1492200"/>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Thanks!</a:t>
            </a:r>
            <a:endParaRPr sz="7200"/>
          </a:p>
        </p:txBody>
      </p:sp>
      <p:sp>
        <p:nvSpPr>
          <p:cNvPr id="3606" name="Google Shape;3606;p63"/>
          <p:cNvSpPr txBox="1">
            <a:spLocks noGrp="1"/>
          </p:cNvSpPr>
          <p:nvPr>
            <p:ph type="subTitle" idx="1"/>
          </p:nvPr>
        </p:nvSpPr>
        <p:spPr>
          <a:xfrm>
            <a:off x="3024490" y="3194434"/>
            <a:ext cx="3099900" cy="5224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1"/>
                </a:solidFill>
                <a:latin typeface="Barlow Semi Condensed"/>
                <a:ea typeface="Barlow Semi Condensed"/>
                <a:cs typeface="Barlow Semi Condensed"/>
                <a:sym typeface="Barlow Semi Condensed"/>
              </a:rPr>
              <a:t>Do you have any questions?</a:t>
            </a:r>
            <a:endParaRPr>
              <a:solidFill>
                <a:schemeClr val="accent1"/>
              </a:solidFill>
              <a:latin typeface="Barlow Semi Condensed"/>
              <a:ea typeface="Barlow Semi Condensed"/>
              <a:cs typeface="Barlow Semi Condensed"/>
              <a:sym typeface="Barlow Semi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364" y="535370"/>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7" name="Google Shape;2177;p39"/>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Overview</a:t>
            </a:r>
            <a:endParaRPr/>
          </a:p>
        </p:txBody>
      </p:sp>
      <p:sp>
        <p:nvSpPr>
          <p:cNvPr id="2178" name="Google Shape;2178;p39"/>
          <p:cNvSpPr txBox="1">
            <a:spLocks noGrp="1"/>
          </p:cNvSpPr>
          <p:nvPr>
            <p:ph type="subTitle" idx="1"/>
          </p:nvPr>
        </p:nvSpPr>
        <p:spPr>
          <a:xfrm>
            <a:off x="2167128" y="3054096"/>
            <a:ext cx="4809600" cy="1134000"/>
          </a:xfrm>
          <a:prstGeom prst="rect">
            <a:avLst/>
          </a:prstGeom>
        </p:spPr>
        <p:txBody>
          <a:bodyPr spcFirstLastPara="1" wrap="square" lIns="91425" tIns="91425" rIns="91425" bIns="91425" anchor="t" anchorCtr="0">
            <a:noAutofit/>
          </a:bodyPr>
          <a:lstStyle/>
          <a:p>
            <a:r>
              <a:rPr lang="en-US" sz="1600" dirty="0">
                <a:latin typeface="Barlow Semi Condensed"/>
                <a:ea typeface="Barlow Semi Condensed"/>
                <a:cs typeface="Barlow Semi Condensed"/>
                <a:sym typeface="Barlow Semi Condensed"/>
              </a:rPr>
              <a:t>The purpose of this project is to see how we can attack RSA by analyzing the power consumption during cryptographic operations.</a:t>
            </a:r>
            <a:endParaRPr lang="en-US" dirty="0">
              <a:latin typeface="Barlow Semi Condensed"/>
              <a:ea typeface="Barlow Semi Condensed"/>
              <a:cs typeface="Barlow Semi Condensed"/>
              <a:sym typeface="Barlow Semi Condensed"/>
            </a:endParaRPr>
          </a:p>
        </p:txBody>
      </p:sp>
      <p:sp>
        <p:nvSpPr>
          <p:cNvPr id="2" name="Google Shape;2233;p41">
            <a:extLst>
              <a:ext uri="{FF2B5EF4-FFF2-40B4-BE49-F238E27FC236}">
                <a16:creationId xmlns:a16="http://schemas.microsoft.com/office/drawing/2014/main" id="{0D148E1D-CBCB-52C4-B73B-EF12FE420DEA}"/>
              </a:ext>
            </a:extLst>
          </p:cNvPr>
          <p:cNvSpPr txBox="1"/>
          <p:nvPr/>
        </p:nvSpPr>
        <p:spPr>
          <a:xfrm>
            <a:off x="4166057" y="1076033"/>
            <a:ext cx="811272" cy="759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5000">
                <a:solidFill>
                  <a:schemeClr val="accent1"/>
                </a:solidFill>
                <a:latin typeface="Fjalla One"/>
                <a:ea typeface="Fjalla One"/>
                <a:cs typeface="Fjalla One"/>
                <a:sym typeface="Fjalla One"/>
              </a:rPr>
              <a:t>01</a:t>
            </a:r>
            <a:endParaRPr sz="5000">
              <a:solidFill>
                <a:schemeClr val="accent1"/>
              </a:solidFill>
              <a:latin typeface="Fjalla One"/>
              <a:ea typeface="Fjalla One"/>
              <a:cs typeface="Fjalla One"/>
              <a:sym typeface="Fjalla On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2"/>
        <p:cNvGrpSpPr/>
        <p:nvPr/>
      </p:nvGrpSpPr>
      <p:grpSpPr>
        <a:xfrm>
          <a:off x="0" y="0"/>
          <a:ext cx="0" cy="0"/>
          <a:chOff x="0" y="0"/>
          <a:chExt cx="0" cy="0"/>
        </a:xfrm>
      </p:grpSpPr>
      <p:sp>
        <p:nvSpPr>
          <p:cNvPr id="3213" name="Google Shape;3213;p57"/>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SG"/>
              <a:t>Project Overview</a:t>
            </a:r>
            <a:endParaRPr/>
          </a:p>
          <a:p>
            <a:pPr marL="0" lvl="0" indent="0" algn="ctr" rtl="0">
              <a:spcBef>
                <a:spcPts val="0"/>
              </a:spcBef>
              <a:spcAft>
                <a:spcPts val="0"/>
              </a:spcAft>
              <a:buNone/>
            </a:pPr>
            <a:endParaRPr/>
          </a:p>
        </p:txBody>
      </p:sp>
      <p:pic>
        <p:nvPicPr>
          <p:cNvPr id="4" name="Picture 3" descr="A white board with red and black text&#10;&#10;Description automatically generated">
            <a:extLst>
              <a:ext uri="{FF2B5EF4-FFF2-40B4-BE49-F238E27FC236}">
                <a16:creationId xmlns:a16="http://schemas.microsoft.com/office/drawing/2014/main" id="{C9FB75A4-919E-5A2C-6E4E-4BE3C73D5C12}"/>
              </a:ext>
            </a:extLst>
          </p:cNvPr>
          <p:cNvPicPr>
            <a:picLocks noChangeAspect="1"/>
          </p:cNvPicPr>
          <p:nvPr/>
        </p:nvPicPr>
        <p:blipFill>
          <a:blip r:embed="rId3"/>
          <a:stretch>
            <a:fillRect/>
          </a:stretch>
        </p:blipFill>
        <p:spPr>
          <a:xfrm>
            <a:off x="152400" y="1295216"/>
            <a:ext cx="4419600" cy="2490839"/>
          </a:xfrm>
          <a:prstGeom prst="rect">
            <a:avLst/>
          </a:prstGeom>
        </p:spPr>
      </p:pic>
      <p:pic>
        <p:nvPicPr>
          <p:cNvPr id="5" name="Picture 4" descr="A screen shot of a graph&#10;&#10;Description automatically generated">
            <a:extLst>
              <a:ext uri="{FF2B5EF4-FFF2-40B4-BE49-F238E27FC236}">
                <a16:creationId xmlns:a16="http://schemas.microsoft.com/office/drawing/2014/main" id="{6A354A14-1849-B5A3-6AAF-11254BA6E807}"/>
              </a:ext>
            </a:extLst>
          </p:cNvPr>
          <p:cNvPicPr>
            <a:picLocks noChangeAspect="1"/>
          </p:cNvPicPr>
          <p:nvPr/>
        </p:nvPicPr>
        <p:blipFill>
          <a:blip r:embed="rId4"/>
          <a:stretch>
            <a:fillRect/>
          </a:stretch>
        </p:blipFill>
        <p:spPr>
          <a:xfrm>
            <a:off x="4723007" y="1280160"/>
            <a:ext cx="3917063" cy="2934814"/>
          </a:xfrm>
          <a:prstGeom prst="rect">
            <a:avLst/>
          </a:prstGeom>
        </p:spPr>
      </p:pic>
      <p:sp>
        <p:nvSpPr>
          <p:cNvPr id="2" name="Rectangle: Rounded Corners 1">
            <a:extLst>
              <a:ext uri="{FF2B5EF4-FFF2-40B4-BE49-F238E27FC236}">
                <a16:creationId xmlns:a16="http://schemas.microsoft.com/office/drawing/2014/main" id="{7DE9A2CF-065B-6B93-74D1-141213992A0A}"/>
              </a:ext>
            </a:extLst>
          </p:cNvPr>
          <p:cNvSpPr/>
          <p:nvPr/>
        </p:nvSpPr>
        <p:spPr>
          <a:xfrm>
            <a:off x="4958862" y="2031023"/>
            <a:ext cx="509953" cy="228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700" dirty="0"/>
              <a:t>multiply</a:t>
            </a:r>
          </a:p>
        </p:txBody>
      </p:sp>
      <p:sp>
        <p:nvSpPr>
          <p:cNvPr id="3" name="Rectangle: Rounded Corners 2">
            <a:extLst>
              <a:ext uri="{FF2B5EF4-FFF2-40B4-BE49-F238E27FC236}">
                <a16:creationId xmlns:a16="http://schemas.microsoft.com/office/drawing/2014/main" id="{07FC24CA-A66A-5871-17E1-78E5F9AF9CD1}"/>
              </a:ext>
            </a:extLst>
          </p:cNvPr>
          <p:cNvSpPr/>
          <p:nvPr/>
        </p:nvSpPr>
        <p:spPr>
          <a:xfrm>
            <a:off x="5533293" y="2031023"/>
            <a:ext cx="509953" cy="228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700" dirty="0"/>
              <a:t>modulo</a:t>
            </a:r>
          </a:p>
        </p:txBody>
      </p:sp>
      <p:sp>
        <p:nvSpPr>
          <p:cNvPr id="6" name="Rectangle: Rounded Corners 5">
            <a:extLst>
              <a:ext uri="{FF2B5EF4-FFF2-40B4-BE49-F238E27FC236}">
                <a16:creationId xmlns:a16="http://schemas.microsoft.com/office/drawing/2014/main" id="{054C54E3-78AC-EC22-098E-5E9D91C5E091}"/>
              </a:ext>
            </a:extLst>
          </p:cNvPr>
          <p:cNvSpPr/>
          <p:nvPr/>
        </p:nvSpPr>
        <p:spPr>
          <a:xfrm>
            <a:off x="6107724" y="2031023"/>
            <a:ext cx="509952" cy="228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700" dirty="0"/>
              <a:t>square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364" y="535370"/>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7" name="Google Shape;2177;p39"/>
          <p:cNvSpPr txBox="1">
            <a:spLocks noGrp="1"/>
          </p:cNvSpPr>
          <p:nvPr>
            <p:ph type="title"/>
          </p:nvPr>
        </p:nvSpPr>
        <p:spPr>
          <a:xfrm>
            <a:off x="1677961" y="2478096"/>
            <a:ext cx="5787464"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Simple Implementation of SPA (Arduino)</a:t>
            </a:r>
            <a:endParaRPr/>
          </a:p>
        </p:txBody>
      </p:sp>
      <p:sp>
        <p:nvSpPr>
          <p:cNvPr id="2178" name="Google Shape;2178;p39"/>
          <p:cNvSpPr txBox="1">
            <a:spLocks noGrp="1"/>
          </p:cNvSpPr>
          <p:nvPr>
            <p:ph type="subTitle" idx="1"/>
          </p:nvPr>
        </p:nvSpPr>
        <p:spPr>
          <a:xfrm>
            <a:off x="2167128" y="3054096"/>
            <a:ext cx="4809600" cy="1134000"/>
          </a:xfrm>
          <a:prstGeom prst="rect">
            <a:avLst/>
          </a:prstGeom>
        </p:spPr>
        <p:txBody>
          <a:bodyPr spcFirstLastPara="1" wrap="square" lIns="91425" tIns="91425" rIns="91425" bIns="91425" anchor="t" anchorCtr="0">
            <a:noAutofit/>
          </a:bodyPr>
          <a:lstStyle/>
          <a:p>
            <a:r>
              <a:rPr lang="en-US" sz="1600"/>
              <a:t>Ideally,</a:t>
            </a:r>
            <a:r>
              <a:rPr lang="en-US" sz="1600">
                <a:latin typeface="Barlow Semi Condensed"/>
                <a:ea typeface="Barlow Semi Condensed"/>
                <a:cs typeface="Barlow Semi Condensed"/>
                <a:sym typeface="Barlow Semi Condensed"/>
              </a:rPr>
              <a:t> </a:t>
            </a:r>
            <a:r>
              <a:rPr lang="en-US" sz="1600" err="1">
                <a:latin typeface="Barlow Semi Condensed"/>
                <a:ea typeface="Barlow Semi Condensed"/>
                <a:cs typeface="Barlow Semi Condensed"/>
                <a:sym typeface="Barlow Semi Condensed"/>
              </a:rPr>
              <a:t>ChipWhisperer</a:t>
            </a:r>
            <a:r>
              <a:rPr lang="en-US" sz="1600">
                <a:latin typeface="Barlow Semi Condensed"/>
                <a:ea typeface="Barlow Semi Condensed"/>
                <a:cs typeface="Barlow Semi Condensed"/>
                <a:sym typeface="Barlow Semi Condensed"/>
              </a:rPr>
              <a:t> </a:t>
            </a:r>
            <a:r>
              <a:rPr lang="en-US" sz="1600"/>
              <a:t>would be the best option </a:t>
            </a:r>
            <a:r>
              <a:rPr lang="en-US" sz="1600">
                <a:latin typeface="Barlow Semi Condensed"/>
                <a:ea typeface="Barlow Semi Condensed"/>
                <a:cs typeface="Barlow Semi Condensed"/>
                <a:sym typeface="Barlow Semi Condensed"/>
              </a:rPr>
              <a:t>but it was too costly hence we found </a:t>
            </a:r>
            <a:r>
              <a:rPr lang="en-US" sz="1600"/>
              <a:t>an</a:t>
            </a:r>
            <a:r>
              <a:rPr lang="en-US" sz="1600">
                <a:latin typeface="Barlow Semi Condensed"/>
                <a:ea typeface="Barlow Semi Condensed"/>
                <a:cs typeface="Barlow Semi Condensed"/>
                <a:sym typeface="Barlow Semi Condensed"/>
              </a:rPr>
              <a:t> alternative way which is to use Arduino instead</a:t>
            </a:r>
            <a:endParaRPr lang="en-US">
              <a:latin typeface="Barlow Semi Condensed"/>
              <a:ea typeface="Barlow Semi Condensed"/>
              <a:cs typeface="Barlow Semi Condensed"/>
              <a:sym typeface="Barlow Semi Condensed"/>
            </a:endParaRPr>
          </a:p>
        </p:txBody>
      </p:sp>
      <p:sp>
        <p:nvSpPr>
          <p:cNvPr id="2" name="Google Shape;2233;p41">
            <a:extLst>
              <a:ext uri="{FF2B5EF4-FFF2-40B4-BE49-F238E27FC236}">
                <a16:creationId xmlns:a16="http://schemas.microsoft.com/office/drawing/2014/main" id="{0D148E1D-CBCB-52C4-B73B-EF12FE420DEA}"/>
              </a:ext>
            </a:extLst>
          </p:cNvPr>
          <p:cNvSpPr txBox="1"/>
          <p:nvPr/>
        </p:nvSpPr>
        <p:spPr>
          <a:xfrm>
            <a:off x="4117777" y="1076033"/>
            <a:ext cx="907832" cy="759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5000">
                <a:solidFill>
                  <a:schemeClr val="accent1"/>
                </a:solidFill>
                <a:latin typeface="Fjalla One"/>
                <a:ea typeface="Fjalla One"/>
                <a:cs typeface="Fjalla One"/>
                <a:sym typeface="Fjalla One"/>
              </a:rPr>
              <a:t>02</a:t>
            </a:r>
            <a:endParaRPr sz="5000">
              <a:solidFill>
                <a:schemeClr val="accent1"/>
              </a:solidFill>
              <a:latin typeface="Fjalla One"/>
              <a:ea typeface="Fjalla One"/>
              <a:cs typeface="Fjalla One"/>
              <a:sym typeface="Fjalla One"/>
            </a:endParaRPr>
          </a:p>
        </p:txBody>
      </p:sp>
      <p:pic>
        <p:nvPicPr>
          <p:cNvPr id="4" name="Picture 3">
            <a:extLst>
              <a:ext uri="{FF2B5EF4-FFF2-40B4-BE49-F238E27FC236}">
                <a16:creationId xmlns:a16="http://schemas.microsoft.com/office/drawing/2014/main" id="{94FFDB20-45B2-18FC-0C4A-CDCBF3A8F346}"/>
              </a:ext>
            </a:extLst>
          </p:cNvPr>
          <p:cNvPicPr>
            <a:picLocks noChangeAspect="1"/>
          </p:cNvPicPr>
          <p:nvPr/>
        </p:nvPicPr>
        <p:blipFill>
          <a:blip r:embed="rId3"/>
          <a:srcRect l="15911" t="9129" b="-1"/>
          <a:stretch/>
        </p:blipFill>
        <p:spPr>
          <a:xfrm>
            <a:off x="896758" y="3630096"/>
            <a:ext cx="1562406" cy="1266325"/>
          </a:xfrm>
          <a:prstGeom prst="rect">
            <a:avLst/>
          </a:prstGeom>
        </p:spPr>
      </p:pic>
    </p:spTree>
    <p:extLst>
      <p:ext uri="{BB962C8B-B14F-4D97-AF65-F5344CB8AC3E}">
        <p14:creationId xmlns:p14="http://schemas.microsoft.com/office/powerpoint/2010/main" val="1303569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980" name="Google Shape;2980;p52"/>
          <p:cNvSpPr txBox="1">
            <a:spLocks noGrp="1"/>
          </p:cNvSpPr>
          <p:nvPr>
            <p:ph type="title"/>
          </p:nvPr>
        </p:nvSpPr>
        <p:spPr>
          <a:xfrm>
            <a:off x="268132" y="338328"/>
            <a:ext cx="578534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Simple Implementation of SPA (Arduino)</a:t>
            </a:r>
            <a:endParaRPr/>
          </a:p>
        </p:txBody>
      </p:sp>
      <p:pic>
        <p:nvPicPr>
          <p:cNvPr id="2" name="Picture 1" descr="A white rectangular object with black text&#10;&#10;Description automatically generated">
            <a:extLst>
              <a:ext uri="{FF2B5EF4-FFF2-40B4-BE49-F238E27FC236}">
                <a16:creationId xmlns:a16="http://schemas.microsoft.com/office/drawing/2014/main" id="{E372308B-F617-5A7C-0F5F-00DB8F9753E9}"/>
              </a:ext>
            </a:extLst>
          </p:cNvPr>
          <p:cNvPicPr>
            <a:picLocks noChangeAspect="1"/>
          </p:cNvPicPr>
          <p:nvPr/>
        </p:nvPicPr>
        <p:blipFill>
          <a:blip r:embed="rId3"/>
          <a:stretch>
            <a:fillRect/>
          </a:stretch>
        </p:blipFill>
        <p:spPr>
          <a:xfrm>
            <a:off x="135623" y="913006"/>
            <a:ext cx="3603804" cy="2474177"/>
          </a:xfrm>
          <a:prstGeom prst="rect">
            <a:avLst/>
          </a:prstGeom>
        </p:spPr>
      </p:pic>
      <p:pic>
        <p:nvPicPr>
          <p:cNvPr id="26" name="Picture 25">
            <a:extLst>
              <a:ext uri="{FF2B5EF4-FFF2-40B4-BE49-F238E27FC236}">
                <a16:creationId xmlns:a16="http://schemas.microsoft.com/office/drawing/2014/main" id="{875B0CB9-4D40-6998-4756-B9D74240A71F}"/>
              </a:ext>
            </a:extLst>
          </p:cNvPr>
          <p:cNvPicPr>
            <a:picLocks noChangeAspect="1"/>
          </p:cNvPicPr>
          <p:nvPr/>
        </p:nvPicPr>
        <p:blipFill>
          <a:blip r:embed="rId4"/>
          <a:srcRect l="15911" t="9129" b="-1"/>
          <a:stretch/>
        </p:blipFill>
        <p:spPr>
          <a:xfrm>
            <a:off x="4637394" y="1899928"/>
            <a:ext cx="3055943" cy="2476832"/>
          </a:xfrm>
          <a:prstGeom prst="rect">
            <a:avLst/>
          </a:prstGeom>
        </p:spPr>
      </p:pic>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358DB181-A0E4-B5DD-5AA3-C4B9DDEEE830}"/>
                  </a:ext>
                </a:extLst>
              </p14:cNvPr>
              <p14:cNvContentPartPr/>
              <p14:nvPr/>
            </p14:nvContentPartPr>
            <p14:xfrm>
              <a:off x="1515180" y="2020920"/>
              <a:ext cx="62640" cy="60480"/>
            </p14:xfrm>
          </p:contentPart>
        </mc:Choice>
        <mc:Fallback xmlns="">
          <p:pic>
            <p:nvPicPr>
              <p:cNvPr id="32" name="Ink 31">
                <a:extLst>
                  <a:ext uri="{FF2B5EF4-FFF2-40B4-BE49-F238E27FC236}">
                    <a16:creationId xmlns:a16="http://schemas.microsoft.com/office/drawing/2014/main" id="{358DB181-A0E4-B5DD-5AA3-C4B9DDEEE830}"/>
                  </a:ext>
                </a:extLst>
              </p:cNvPr>
              <p:cNvPicPr/>
              <p:nvPr/>
            </p:nvPicPr>
            <p:blipFill>
              <a:blip r:embed="rId6"/>
              <a:stretch>
                <a:fillRect/>
              </a:stretch>
            </p:blipFill>
            <p:spPr>
              <a:xfrm>
                <a:off x="1506180" y="2011920"/>
                <a:ext cx="80280" cy="7812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980" name="Google Shape;2980;p52"/>
          <p:cNvSpPr txBox="1">
            <a:spLocks noGrp="1"/>
          </p:cNvSpPr>
          <p:nvPr>
            <p:ph type="title"/>
          </p:nvPr>
        </p:nvSpPr>
        <p:spPr>
          <a:xfrm>
            <a:off x="268132" y="338328"/>
            <a:ext cx="578534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Simple Implementation of SPA (Arduino)</a:t>
            </a:r>
            <a:endParaRPr/>
          </a:p>
        </p:txBody>
      </p:sp>
      <p:pic>
        <p:nvPicPr>
          <p:cNvPr id="3" name="Picture 2" descr="A computer and other electronic devices&#10;&#10;Description automatically generated">
            <a:extLst>
              <a:ext uri="{FF2B5EF4-FFF2-40B4-BE49-F238E27FC236}">
                <a16:creationId xmlns:a16="http://schemas.microsoft.com/office/drawing/2014/main" id="{89E5D029-DE15-380D-6429-0D542D00FAAF}"/>
              </a:ext>
            </a:extLst>
          </p:cNvPr>
          <p:cNvPicPr>
            <a:picLocks noChangeAspect="1"/>
          </p:cNvPicPr>
          <p:nvPr/>
        </p:nvPicPr>
        <p:blipFill>
          <a:blip r:embed="rId3"/>
          <a:stretch>
            <a:fillRect/>
          </a:stretch>
        </p:blipFill>
        <p:spPr>
          <a:xfrm>
            <a:off x="182880" y="1718238"/>
            <a:ext cx="2743200" cy="2049780"/>
          </a:xfrm>
          <a:prstGeom prst="rect">
            <a:avLst/>
          </a:prstGeom>
        </p:spPr>
      </p:pic>
      <p:pic>
        <p:nvPicPr>
          <p:cNvPr id="4" name="Picture 3" descr="A circuit board with wires and wires&#10;&#10;Description automatically generated">
            <a:extLst>
              <a:ext uri="{FF2B5EF4-FFF2-40B4-BE49-F238E27FC236}">
                <a16:creationId xmlns:a16="http://schemas.microsoft.com/office/drawing/2014/main" id="{F15447FA-7444-BC34-9CB8-EA99E93B8896}"/>
              </a:ext>
            </a:extLst>
          </p:cNvPr>
          <p:cNvPicPr>
            <a:picLocks noChangeAspect="1"/>
          </p:cNvPicPr>
          <p:nvPr/>
        </p:nvPicPr>
        <p:blipFill>
          <a:blip r:embed="rId4"/>
          <a:stretch>
            <a:fillRect/>
          </a:stretch>
        </p:blipFill>
        <p:spPr>
          <a:xfrm>
            <a:off x="5998181" y="1718238"/>
            <a:ext cx="2743200" cy="2049780"/>
          </a:xfrm>
          <a:prstGeom prst="rect">
            <a:avLst/>
          </a:prstGeom>
        </p:spPr>
      </p:pic>
      <p:pic>
        <p:nvPicPr>
          <p:cNvPr id="5" name="Picture 4" descr="A close up of a device&#10;&#10;Description automatically generated">
            <a:extLst>
              <a:ext uri="{FF2B5EF4-FFF2-40B4-BE49-F238E27FC236}">
                <a16:creationId xmlns:a16="http://schemas.microsoft.com/office/drawing/2014/main" id="{A8ACCDB5-A9EE-20FE-443B-F19D4DBF64C7}"/>
              </a:ext>
            </a:extLst>
          </p:cNvPr>
          <p:cNvPicPr>
            <a:picLocks noChangeAspect="1"/>
          </p:cNvPicPr>
          <p:nvPr/>
        </p:nvPicPr>
        <p:blipFill>
          <a:blip r:embed="rId5"/>
          <a:stretch>
            <a:fillRect/>
          </a:stretch>
        </p:blipFill>
        <p:spPr>
          <a:xfrm>
            <a:off x="3090530" y="914328"/>
            <a:ext cx="2743201" cy="3657601"/>
          </a:xfrm>
          <a:prstGeom prst="rect">
            <a:avLst/>
          </a:prstGeom>
        </p:spPr>
      </p:pic>
    </p:spTree>
    <p:extLst>
      <p:ext uri="{BB962C8B-B14F-4D97-AF65-F5344CB8AC3E}">
        <p14:creationId xmlns:p14="http://schemas.microsoft.com/office/powerpoint/2010/main" val="1876801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980" name="Google Shape;2980;p52"/>
          <p:cNvSpPr txBox="1">
            <a:spLocks noGrp="1"/>
          </p:cNvSpPr>
          <p:nvPr>
            <p:ph type="title"/>
          </p:nvPr>
        </p:nvSpPr>
        <p:spPr>
          <a:xfrm>
            <a:off x="268132" y="338328"/>
            <a:ext cx="578534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Simple Implementation of SPA (Arduino)</a:t>
            </a:r>
            <a:endParaRPr/>
          </a:p>
        </p:txBody>
      </p:sp>
      <p:pic>
        <p:nvPicPr>
          <p:cNvPr id="2" name="Picture 1" descr="A screenshot of a computer program&#10;&#10;Description automatically generated">
            <a:extLst>
              <a:ext uri="{FF2B5EF4-FFF2-40B4-BE49-F238E27FC236}">
                <a16:creationId xmlns:a16="http://schemas.microsoft.com/office/drawing/2014/main" id="{E352AA4B-523E-6FE5-4DFC-E8316781C355}"/>
              </a:ext>
            </a:extLst>
          </p:cNvPr>
          <p:cNvPicPr>
            <a:picLocks noChangeAspect="1"/>
          </p:cNvPicPr>
          <p:nvPr/>
        </p:nvPicPr>
        <p:blipFill>
          <a:blip r:embed="rId3"/>
          <a:stretch>
            <a:fillRect/>
          </a:stretch>
        </p:blipFill>
        <p:spPr>
          <a:xfrm>
            <a:off x="102840" y="988780"/>
            <a:ext cx="3787104" cy="3065059"/>
          </a:xfrm>
          <a:prstGeom prst="rect">
            <a:avLst/>
          </a:prstGeom>
        </p:spPr>
      </p:pic>
      <p:pic>
        <p:nvPicPr>
          <p:cNvPr id="6" name="Picture 5">
            <a:extLst>
              <a:ext uri="{FF2B5EF4-FFF2-40B4-BE49-F238E27FC236}">
                <a16:creationId xmlns:a16="http://schemas.microsoft.com/office/drawing/2014/main" id="{A1A7F4DD-8262-CFE9-98B6-27D833D6F811}"/>
              </a:ext>
            </a:extLst>
          </p:cNvPr>
          <p:cNvPicPr>
            <a:picLocks noChangeAspect="1"/>
          </p:cNvPicPr>
          <p:nvPr/>
        </p:nvPicPr>
        <p:blipFill>
          <a:blip r:embed="rId4"/>
          <a:stretch>
            <a:fillRect/>
          </a:stretch>
        </p:blipFill>
        <p:spPr>
          <a:xfrm>
            <a:off x="4334433" y="914328"/>
            <a:ext cx="4314757" cy="3231603"/>
          </a:xfrm>
          <a:prstGeom prst="rect">
            <a:avLst/>
          </a:prstGeom>
        </p:spPr>
      </p:pic>
    </p:spTree>
    <p:extLst>
      <p:ext uri="{BB962C8B-B14F-4D97-AF65-F5344CB8AC3E}">
        <p14:creationId xmlns:p14="http://schemas.microsoft.com/office/powerpoint/2010/main" val="356827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364" y="535370"/>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7" name="Google Shape;2177;p39"/>
          <p:cNvSpPr txBox="1">
            <a:spLocks noGrp="1"/>
          </p:cNvSpPr>
          <p:nvPr>
            <p:ph type="title"/>
          </p:nvPr>
        </p:nvSpPr>
        <p:spPr>
          <a:xfrm>
            <a:off x="1677961" y="2478096"/>
            <a:ext cx="5787464"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Code Explanation</a:t>
            </a:r>
            <a:endParaRPr/>
          </a:p>
        </p:txBody>
      </p:sp>
      <p:sp>
        <p:nvSpPr>
          <p:cNvPr id="2178" name="Google Shape;2178;p39"/>
          <p:cNvSpPr txBox="1">
            <a:spLocks noGrp="1"/>
          </p:cNvSpPr>
          <p:nvPr>
            <p:ph type="subTitle" idx="1"/>
          </p:nvPr>
        </p:nvSpPr>
        <p:spPr>
          <a:xfrm>
            <a:off x="2167128" y="3054096"/>
            <a:ext cx="4809600" cy="1134000"/>
          </a:xfrm>
          <a:prstGeom prst="rect">
            <a:avLst/>
          </a:prstGeom>
        </p:spPr>
        <p:txBody>
          <a:bodyPr spcFirstLastPara="1" wrap="square" lIns="91425" tIns="91425" rIns="91425" bIns="91425" anchor="t" anchorCtr="0">
            <a:noAutofit/>
          </a:bodyPr>
          <a:lstStyle/>
          <a:p>
            <a:r>
              <a:rPr lang="en-US">
                <a:latin typeface="Barlow Semi Condensed"/>
                <a:ea typeface="Barlow Semi Condensed"/>
                <a:cs typeface="Barlow Semi Condensed"/>
                <a:sym typeface="Barlow Semi Condensed"/>
              </a:rPr>
              <a:t>-Moving over to Google </a:t>
            </a:r>
            <a:r>
              <a:rPr lang="en-US" err="1">
                <a:latin typeface="Barlow Semi Condensed"/>
                <a:ea typeface="Barlow Semi Condensed"/>
                <a:cs typeface="Barlow Semi Condensed"/>
                <a:sym typeface="Barlow Semi Condensed"/>
              </a:rPr>
              <a:t>Colab</a:t>
            </a:r>
            <a:r>
              <a:rPr lang="en-US">
                <a:latin typeface="Barlow Semi Condensed"/>
                <a:ea typeface="Barlow Semi Condensed"/>
                <a:cs typeface="Barlow Semi Condensed"/>
                <a:sym typeface="Barlow Semi Condensed"/>
              </a:rPr>
              <a:t>-</a:t>
            </a:r>
          </a:p>
        </p:txBody>
      </p:sp>
      <p:sp>
        <p:nvSpPr>
          <p:cNvPr id="2" name="Google Shape;2233;p41">
            <a:extLst>
              <a:ext uri="{FF2B5EF4-FFF2-40B4-BE49-F238E27FC236}">
                <a16:creationId xmlns:a16="http://schemas.microsoft.com/office/drawing/2014/main" id="{0D148E1D-CBCB-52C4-B73B-EF12FE420DEA}"/>
              </a:ext>
            </a:extLst>
          </p:cNvPr>
          <p:cNvSpPr txBox="1"/>
          <p:nvPr/>
        </p:nvSpPr>
        <p:spPr>
          <a:xfrm>
            <a:off x="4117777" y="1076033"/>
            <a:ext cx="907832" cy="759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5000">
                <a:solidFill>
                  <a:schemeClr val="accent1"/>
                </a:solidFill>
                <a:latin typeface="Fjalla One"/>
                <a:ea typeface="Fjalla One"/>
                <a:cs typeface="Fjalla One"/>
                <a:sym typeface="Fjalla One"/>
              </a:rPr>
              <a:t>03</a:t>
            </a:r>
            <a:endParaRPr sz="5000">
              <a:solidFill>
                <a:schemeClr val="accent1"/>
              </a:solidFill>
              <a:latin typeface="Fjalla One"/>
              <a:ea typeface="Fjalla One"/>
              <a:cs typeface="Fjalla One"/>
              <a:sym typeface="Fjalla One"/>
            </a:endParaRPr>
          </a:p>
        </p:txBody>
      </p:sp>
    </p:spTree>
    <p:extLst>
      <p:ext uri="{BB962C8B-B14F-4D97-AF65-F5344CB8AC3E}">
        <p14:creationId xmlns:p14="http://schemas.microsoft.com/office/powerpoint/2010/main" val="2867927719"/>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1325</Words>
  <Application>Microsoft Office PowerPoint</Application>
  <PresentationFormat>On-screen Show (16:9)</PresentationFormat>
  <Paragraphs>163</Paragraphs>
  <Slides>21</Slides>
  <Notes>21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Courier New</vt:lpstr>
      <vt:lpstr>Calibri</vt:lpstr>
      <vt:lpstr>Fjalla One</vt:lpstr>
      <vt:lpstr>Barlow Semi Condensed Medium</vt:lpstr>
      <vt:lpstr>Roboto Condensed Light</vt:lpstr>
      <vt:lpstr>Barlow Semi Condensed</vt:lpstr>
      <vt:lpstr>Technology Consulting by Slidesgo</vt:lpstr>
      <vt:lpstr>Side-Channel Attack</vt:lpstr>
      <vt:lpstr>Table of Content </vt:lpstr>
      <vt:lpstr>Project Overview</vt:lpstr>
      <vt:lpstr>Project Overview </vt:lpstr>
      <vt:lpstr>Simple Implementation of SPA (Arduino)</vt:lpstr>
      <vt:lpstr>Simple Implementation of SPA (Arduino)</vt:lpstr>
      <vt:lpstr>Simple Implementation of SPA (Arduino)</vt:lpstr>
      <vt:lpstr>Simple Implementation of SPA (Arduino)</vt:lpstr>
      <vt:lpstr>Code Explanation</vt:lpstr>
      <vt:lpstr>Segmenting the Power Trace</vt:lpstr>
      <vt:lpstr>Segmenting the Power Trace</vt:lpstr>
      <vt:lpstr>Segmenting the Power Trace</vt:lpstr>
      <vt:lpstr>Review of Libgcrypt RSA Implementation</vt:lpstr>
      <vt:lpstr>Libgcrypt RSA(traditional) Implementation</vt:lpstr>
      <vt:lpstr>Libgcrypt RSA(traditional) Implementation</vt:lpstr>
      <vt:lpstr>Libgcrypt RSA(traditional) Implementation</vt:lpstr>
      <vt:lpstr>Manually find a few ROI. Overlay them</vt:lpstr>
      <vt:lpstr>Libgcrypt RSA(traditional) - Locating ROI</vt:lpstr>
      <vt:lpstr>Libgcrypt RSA(traditional) - Locating POI</vt:lpstr>
      <vt:lpstr>Limitation/improvement for future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meow meow</cp:lastModifiedBy>
  <cp:revision>3</cp:revision>
  <dcterms:modified xsi:type="dcterms:W3CDTF">2024-11-20T03:35:16Z</dcterms:modified>
</cp:coreProperties>
</file>